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49726-8C0D-4DB0-AE7A-E985DD99F830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EDA90-8F00-428B-B5D2-CB093189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68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FEE41-71C7-42B6-989D-F8A46F5B691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D955C-24DB-4FE8-BACC-06BD4F813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6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D399B-A9F9-4E0F-90F6-5084CC5900D6}" type="slidenum">
              <a:rPr lang="en-US"/>
              <a:pPr/>
              <a:t>4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buFontTx/>
              <a:buChar char="•"/>
            </a:pPr>
            <a:r>
              <a:rPr lang="en-US"/>
              <a:t>This course plan may be the bare minimum; many competitive institutions will look for 4 years of study in each academic core (English, Math, Science, Social Science)</a:t>
            </a:r>
          </a:p>
          <a:p>
            <a:pPr>
              <a:buFontTx/>
              <a:buChar char="•"/>
            </a:pPr>
            <a:r>
              <a:rPr lang="en-US"/>
              <a:t>Introduce the graduation requirements at your High School, which may be different from the plan listed on the slide.</a:t>
            </a:r>
          </a:p>
          <a:p>
            <a:pPr>
              <a:buFontTx/>
              <a:buChar char="•"/>
            </a:pPr>
            <a:r>
              <a:rPr lang="en-US"/>
              <a:t>Familiarize yourself and your colleagues in guidance with the federal Academic Competitive Grants, which are awarded to Pell grant recipients who have taken a “rigorous high school program” as defined by the state. </a:t>
            </a:r>
          </a:p>
          <a:p>
            <a:pPr lvl="1">
              <a:buFontTx/>
              <a:buChar char="•"/>
            </a:pPr>
            <a:r>
              <a:rPr lang="en-US"/>
              <a:t>The course plan (“Mass Core”) from the MA Board of Higher Ed meets the federal requirements for “rigorous high school program”</a:t>
            </a:r>
          </a:p>
          <a:p>
            <a:pPr lvl="1">
              <a:buFontTx/>
              <a:buChar char="•"/>
            </a:pPr>
            <a:r>
              <a:rPr lang="en-US"/>
              <a:t>Among other qualifying programs, a student could take two AP or IB courses in high school and earn a passing grade (3 on AP or 4 on IB) in each. </a:t>
            </a:r>
          </a:p>
          <a:p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1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9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4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1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1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7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3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9BE6C-5743-4223-BC29-04CC99E946BA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D257-07AE-47C8-95F3-8A4B86380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7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white+baby+graduate&amp;source=images&amp;cd=&amp;cad=rja&amp;docid=dhlycB4kBL8f8M&amp;tbnid=Z1BkAH16DrJxmM:&amp;ved=0CAUQjRw&amp;url=http://www.itstriangle.com/index.asp?Type=B_BASIC&amp;SEC=%7b4ECC9939-6007-4164-BC12-A4C49C55CDC0%7d&amp;ei=49qvUbPwNPKr4APwkIGABw&amp;bvm=bv.47534661,d.dmg&amp;psig=AFQjCNFhEnHVIOZ2UE4T9f3iN9iZCGm-GQ&amp;ust=137056570935790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google.com/url?sa=i&amp;rct=j&amp;q=norwood+mustangs&amp;source=images&amp;cd=&amp;cad=rja&amp;docid=jHiuI6JJPwq-GM&amp;tbnid=NKggJL_pqPwCmM:&amp;ved=0CAUQjRw&amp;url=http://www.mvgirlshockey.com/2011-2012-game-recaps.html&amp;ei=zzWxUeKwNfOx4AOdvoDgBQ&amp;psig=AFQjCNGtuUgqb2xTJ2TaWxCUYA6Cyi6vQg&amp;ust=137065453823133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fa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efa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source=images&amp;cd=&amp;cad=rja&amp;docid=3neVEPzWj_s5SM&amp;tbnid=1I7zH-e84VsgdM:&amp;ved=0CAUQjRw&amp;url=http://norwood.patch.com/articles/mustang-scoreboard-205a6a28&amp;ei=HSixUZrAM8XE4APev4DIBA&amp;bvm=bv.47534661,d.aWc&amp;psig=AFQjCNHSXcjm77qSDnEP_O6D4rc3PvXjSg&amp;ust=1370650563501302" TargetMode="External"/><Relationship Id="rId2" Type="http://schemas.openxmlformats.org/officeDocument/2006/relationships/hyperlink" Target="http://www.mef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irtest.org/" TargetMode="External"/><Relationship Id="rId2" Type="http://schemas.openxmlformats.org/officeDocument/2006/relationships/hyperlink" Target="http://www.mef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www.google.com/url?sa=i&amp;rct=j&amp;q=taking+test&amp;source=images&amp;cd=&amp;cad=rja&amp;docid=qW-fznHQPf97jM&amp;tbnid=EwforFSevSMTFM:&amp;ved=0CAUQjRw&amp;url=http://www.cscc.edu/services/peertutoring/resources/test-taking.shtml&amp;ei=eyuxUbmPENG-4AP7wIDIBQ&amp;psig=AFQjCNGJlrdgp4ClfvfeeIdlOgHFJJTEtQ&amp;ust=137065187015705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rwood.k12.ma.us/subsite/nhs" TargetMode="External"/><Relationship Id="rId4" Type="http://schemas.openxmlformats.org/officeDocument/2006/relationships/hyperlink" Target="http://connection.naviance.com/norwoo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itstriangle.com/vertical/Sites/%7B440D97CE-E949-4280-BE8C-1F305080B3BA%7D/uploads/%7BECEE9688-C34E-4CBE-B782-B3A9BF1A2C68%7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489" y="1822110"/>
            <a:ext cx="3398753" cy="48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9835723">
            <a:off x="-167999" y="1237611"/>
            <a:ext cx="5870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Lucida Handwriting" pitchFamily="66" charset="0"/>
              </a:rPr>
              <a:t>Norwood High School</a:t>
            </a:r>
          </a:p>
          <a:p>
            <a:pPr algn="ctr"/>
            <a:r>
              <a:rPr lang="en-US" sz="4400" dirty="0" smtClean="0">
                <a:solidFill>
                  <a:srgbClr val="002060"/>
                </a:solidFill>
                <a:latin typeface="Cooper Black" pitchFamily="18" charset="0"/>
              </a:rPr>
              <a:t>EARLY COLLEGE </a:t>
            </a:r>
          </a:p>
          <a:p>
            <a:pPr algn="ctr"/>
            <a:r>
              <a:rPr lang="en-US" sz="4400" dirty="0" smtClean="0">
                <a:solidFill>
                  <a:srgbClr val="002060"/>
                </a:solidFill>
                <a:latin typeface="Cooper Black" pitchFamily="18" charset="0"/>
              </a:rPr>
              <a:t>READINESS NIGHT</a:t>
            </a:r>
            <a:endParaRPr lang="en-US" sz="4400" dirty="0">
              <a:solidFill>
                <a:srgbClr val="002060"/>
              </a:solidFill>
              <a:latin typeface="Cooper Black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562598" y="762000"/>
            <a:ext cx="3276602" cy="2667000"/>
          </a:xfrm>
          <a:prstGeom prst="cloudCallout">
            <a:avLst>
              <a:gd name="adj1" fmla="val -71301"/>
              <a:gd name="adj2" fmla="val 536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8937" y="1054215"/>
            <a:ext cx="1734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haroni" pitchFamily="2" charset="-79"/>
                <a:cs typeface="Aharoni" pitchFamily="2" charset="-79"/>
              </a:rPr>
              <a:t>Boston College?</a:t>
            </a:r>
            <a:endParaRPr lang="en-US" sz="1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51688" y="1413957"/>
            <a:ext cx="1901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Book Antiqua" pitchFamily="18" charset="0"/>
              </a:rPr>
              <a:t>UMass Dartmouth?</a:t>
            </a:r>
            <a:endParaRPr lang="en-US" sz="1400" b="1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8937" y="1721734"/>
            <a:ext cx="181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ritannic Bold" pitchFamily="34" charset="0"/>
                <a:cs typeface="Aharoni" pitchFamily="2" charset="-79"/>
              </a:rPr>
              <a:t>Providence College?</a:t>
            </a:r>
            <a:endParaRPr lang="en-US" sz="1400" dirty="0">
              <a:latin typeface="Britannic Bold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4490" y="2084706"/>
            <a:ext cx="136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nstantia" pitchFamily="18" charset="0"/>
              </a:rPr>
              <a:t>Middlebury?</a:t>
            </a:r>
            <a:endParaRPr lang="en-US" sz="1400" b="1" dirty="0">
              <a:latin typeface="Constant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4242" y="1822110"/>
            <a:ext cx="1226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 Rounded MT Bold" pitchFamily="34" charset="0"/>
                <a:cs typeface="Aharoni" pitchFamily="2" charset="-79"/>
              </a:rPr>
              <a:t>Mass Bay?</a:t>
            </a:r>
            <a:endParaRPr lang="en-US" sz="1400" b="1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7542" y="2764497"/>
            <a:ext cx="1205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Book Antiqua" pitchFamily="18" charset="0"/>
              </a:rPr>
              <a:t>Stonehill</a:t>
            </a:r>
            <a:r>
              <a:rPr lang="en-US" sz="1400" b="1" dirty="0" smtClean="0">
                <a:latin typeface="Book Antiqua" pitchFamily="18" charset="0"/>
              </a:rPr>
              <a:t>?</a:t>
            </a:r>
            <a:endParaRPr lang="en-US" sz="1400" b="1" dirty="0"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2598" y="2449417"/>
            <a:ext cx="1291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mic Sans MS" pitchFamily="66" charset="0"/>
              </a:rPr>
              <a:t>Anna Maria?</a:t>
            </a:r>
            <a:endParaRPr lang="en-US" sz="14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00076" y="2442726"/>
            <a:ext cx="1006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ritannic Bold" pitchFamily="34" charset="0"/>
              </a:rPr>
              <a:t>Harvard?</a:t>
            </a:r>
            <a:endParaRPr lang="en-US" sz="14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412" y="11430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Cooper Black" pitchFamily="18" charset="0"/>
              </a:rPr>
              <a:t>THANKS FOR COMING! </a:t>
            </a:r>
            <a:endParaRPr lang="en-US" sz="6000" dirty="0">
              <a:solidFill>
                <a:srgbClr val="002060"/>
              </a:solidFill>
              <a:latin typeface="Cooper Black" pitchFamily="18" charset="0"/>
            </a:endParaRPr>
          </a:p>
        </p:txBody>
      </p:sp>
      <p:pic>
        <p:nvPicPr>
          <p:cNvPr id="7172" name="Picture 4" descr="http://www.mvgirlshockey.com/uploads/5/6/8/9/5689406/138057.png?1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3810000"/>
            <a:ext cx="2400300" cy="205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3238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228600"/>
            <a:ext cx="86868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05000" y="1219200"/>
            <a:ext cx="533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5000" y="1981200"/>
            <a:ext cx="533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Overview of College Exploration &amp; Admission Process – NHS Guidance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Hear from the Experts: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Evan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Grenier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, Associate Dean of Admission @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Stonehill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College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Michael Lynch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, Director of Admission @ </a:t>
            </a:r>
            <a:r>
              <a:rPr lang="en-US" sz="2200" dirty="0" err="1" smtClean="0">
                <a:solidFill>
                  <a:srgbClr val="002060"/>
                </a:solidFill>
                <a:latin typeface="Comic Sans MS" pitchFamily="66" charset="0"/>
              </a:rPr>
              <a:t>Umass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Dartmouth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Question &amp; Answer</a:t>
            </a:r>
            <a:endParaRPr lang="en-US" sz="2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28" name="Picture 4" descr="http://www.clker.com/cliparts/b/7/0/e/11971500261923348323revans2_Clipboard_Background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553201" cy="634581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286000" y="1295400"/>
            <a:ext cx="49883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u="sng" dirty="0" smtClean="0">
                <a:solidFill>
                  <a:srgbClr val="002060"/>
                </a:solidFill>
                <a:latin typeface="Berlin Sans FB Demi" pitchFamily="34" charset="0"/>
              </a:rPr>
              <a:t>Tonight’s Agenda</a:t>
            </a:r>
            <a:endParaRPr lang="en-US" sz="3400" u="sng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916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275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Cooper Black" pitchFamily="18" charset="0"/>
              </a:rPr>
              <a:t>COLLEGE PLANNING TIMELINE</a:t>
            </a:r>
            <a:endParaRPr lang="en-US" sz="2800" dirty="0">
              <a:solidFill>
                <a:srgbClr val="002060"/>
              </a:solidFill>
              <a:latin typeface="Cooper Black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6549"/>
              </p:ext>
            </p:extLst>
          </p:nvPr>
        </p:nvGraphicFramePr>
        <p:xfrm>
          <a:off x="152400" y="550516"/>
          <a:ext cx="8839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267"/>
                <a:gridCol w="2190913"/>
                <a:gridCol w="2169420"/>
                <a:gridCol w="2514600"/>
              </a:tblGrid>
              <a:tr h="450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SCHOOL CAREER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FRESHMAN &amp; SOPHOMORE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JUNIOR 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SENIOR YEAR</a:t>
                      </a:r>
                      <a:endParaRPr lang="en-US" dirty="0"/>
                    </a:p>
                  </a:txBody>
                  <a:tcPr/>
                </a:tc>
              </a:tr>
              <a:tr h="45021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Visit &amp; research</a:t>
                      </a:r>
                      <a:r>
                        <a:rPr lang="en-US" sz="1400" baseline="0" dirty="0" smtClean="0"/>
                        <a:t> colleges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Maintain academic progress in  college prep classes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Become involved in extra-curricular activities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Save for college expenses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Make an academic plan by identifying courses to take</a:t>
                      </a:r>
                      <a:r>
                        <a:rPr lang="en-US" sz="1400" baseline="0" dirty="0" smtClean="0"/>
                        <a:t> during high school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Take the PSAT (fall of sophomore</a:t>
                      </a:r>
                      <a:r>
                        <a:rPr lang="en-US" sz="1400" baseline="0" dirty="0" smtClean="0"/>
                        <a:t> year)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Complete the FAFSA4caster - </a:t>
                      </a:r>
                      <a:r>
                        <a:rPr lang="en-US" sz="1400" b="0" dirty="0" smtClean="0"/>
                        <a:t>estimates your eligibility for federal student aid</a:t>
                      </a:r>
                      <a:r>
                        <a:rPr lang="en-US" sz="1400" b="0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="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 Gain access to </a:t>
                      </a:r>
                      <a:r>
                        <a:rPr lang="en-US" sz="1400" b="0" baseline="0" dirty="0" err="1" smtClean="0"/>
                        <a:t>Naviance</a:t>
                      </a:r>
                      <a:r>
                        <a:rPr lang="en-US" sz="1400" b="0" baseline="0" dirty="0" smtClean="0"/>
                        <a:t>, NHS’s college &amp; career planning tool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="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baseline="0" dirty="0" err="1" smtClean="0"/>
                        <a:t>Naviance</a:t>
                      </a:r>
                      <a:r>
                        <a:rPr lang="en-US" sz="1400" b="0" baseline="0" dirty="0" smtClean="0"/>
                        <a:t> – update resume, take Career Interest Profiler, &amp; generate a list of prospective colleges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Take the</a:t>
                      </a:r>
                      <a:r>
                        <a:rPr lang="en-US" sz="1400" baseline="0" dirty="0" smtClean="0"/>
                        <a:t> PSAT again (fall of junior year)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 Pursue roles in extra-curricular activities that suit your strengths &amp; interests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Attend the NHS Career Fair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Sign up to tour college campuses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Take the SAT and/or ACT in the spring (may also need to take SAT Subject Tests depending on college admission requirements)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Start drafting your college essay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Ask teacher(s) to write letter of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/>
                        <a:t>SEPT</a:t>
                      </a:r>
                      <a:r>
                        <a:rPr lang="en-US" sz="1400" b="1" baseline="0" dirty="0" smtClean="0"/>
                        <a:t> - DEC</a:t>
                      </a:r>
                      <a:endParaRPr lang="en-US" sz="1400" b="1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Register</a:t>
                      </a:r>
                      <a:r>
                        <a:rPr lang="en-US" sz="1400" baseline="0" dirty="0" smtClean="0"/>
                        <a:t> to take the SAT and/or ACT again in October or November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Review requirements and deadlines of prospective colleges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Manage admissions and financial aid application deadlines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DEC - FEB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Complete FAFSA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Apply for private scholarships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MARCH - MAY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Receive admission decisions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Financial aid letters are sent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MAY 1</a:t>
                      </a:r>
                      <a:r>
                        <a:rPr lang="en-US" sz="1400" b="1" baseline="30000" dirty="0" smtClean="0"/>
                        <a:t>st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National </a:t>
                      </a:r>
                      <a:r>
                        <a:rPr lang="en-US" sz="1400" baseline="0" dirty="0" err="1" smtClean="0"/>
                        <a:t>Tution</a:t>
                      </a:r>
                      <a:r>
                        <a:rPr lang="en-US" sz="1400" baseline="0" dirty="0" smtClean="0"/>
                        <a:t> Deposit Deadline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7851" y="6597134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Some information taken from </a:t>
            </a:r>
            <a:r>
              <a:rPr lang="en-US" sz="1200" dirty="0" smtClean="0">
                <a:hlinkClick r:id="rId2"/>
              </a:rPr>
              <a:t>www.MEFA.org</a:t>
            </a:r>
            <a:r>
              <a:rPr lang="en-US" sz="1200" dirty="0" smtClean="0"/>
              <a:t>  </a:t>
            </a:r>
            <a:endParaRPr lang="en-US" sz="1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9" name="AutoShape 9"/>
          <p:cNvSpPr>
            <a:spLocks noChangeArrowheads="1"/>
          </p:cNvSpPr>
          <p:nvPr/>
        </p:nvSpPr>
        <p:spPr bwMode="auto">
          <a:xfrm>
            <a:off x="6400800" y="2735904"/>
            <a:ext cx="2286000" cy="2071991"/>
          </a:xfrm>
          <a:prstGeom prst="foldedCorner">
            <a:avLst>
              <a:gd name="adj" fmla="val 125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6418997" y="2901949"/>
            <a:ext cx="2286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</a:rPr>
              <a:t>Course plan recommended by MA Department of Higher Education to prepare for college and career.</a:t>
            </a:r>
          </a:p>
        </p:txBody>
      </p:sp>
      <p:pic>
        <p:nvPicPr>
          <p:cNvPr id="322574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201" y="1447800"/>
            <a:ext cx="497208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81000"/>
            <a:ext cx="9172433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Make an Academic Plan</a:t>
            </a:r>
            <a:endParaRPr lang="en-US" sz="36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649860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smtClean="0">
                <a:hlinkClick r:id="rId4"/>
              </a:rPr>
              <a:t>www.MEFA.org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294565" y="0"/>
            <a:ext cx="76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483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457200"/>
            <a:ext cx="917698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Academic Preparation</a:t>
            </a:r>
            <a:endParaRPr lang="en-US" sz="36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7328" y="1524000"/>
            <a:ext cx="66294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Comic Sans MS" pitchFamily="66" charset="0"/>
              </a:rPr>
              <a:t>Exceed minimum requirements</a:t>
            </a:r>
          </a:p>
          <a:p>
            <a:pPr>
              <a:buFont typeface="Arial" charset="0"/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Take classes relevant to college plans</a:t>
            </a:r>
          </a:p>
          <a:p>
            <a:pPr>
              <a:buFont typeface="Arial" charset="0"/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Good grades vs. challenging classes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Try to improve your grades over time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Explore your favorite subjects</a:t>
            </a:r>
          </a:p>
          <a:p>
            <a:pPr marL="0" indent="0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Lucida Grande" charset="0"/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lvl="1"/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565" y="0"/>
            <a:ext cx="76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649860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smtClean="0">
                <a:hlinkClick r:id="rId2"/>
              </a:rPr>
              <a:t>www.MEFA.org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3074" name="Picture 2" descr="http://o5.aolcdn.com/dims-shared/dims3/PATCH/resize/273x203/http:/hss-prod.hss.aol.com/hss/storage/patch/604da2b032c2f0d9cf320ecada1fb40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03409"/>
            <a:ext cx="2307088" cy="13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6983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457200"/>
            <a:ext cx="917698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College Entrance Exams</a:t>
            </a:r>
            <a:endParaRPr lang="en-US" sz="36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565" y="0"/>
            <a:ext cx="76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649860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smtClean="0">
                <a:hlinkClick r:id="rId2"/>
              </a:rPr>
              <a:t>www.MEFA.org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>
          <a:xfrm>
            <a:off x="1295400" y="1447800"/>
            <a:ext cx="7391400" cy="48880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Comic Sans MS" pitchFamily="66" charset="0"/>
              </a:rPr>
              <a:t>PSAT:  Grade 10 and 11</a:t>
            </a:r>
          </a:p>
          <a:p>
            <a:endParaRPr lang="en-US" sz="2200" dirty="0" smtClean="0">
              <a:latin typeface="Comic Sans MS" pitchFamily="66" charset="0"/>
            </a:endParaRPr>
          </a:p>
          <a:p>
            <a:r>
              <a:rPr lang="en-US" sz="2200" dirty="0" smtClean="0">
                <a:latin typeface="Comic Sans MS" pitchFamily="66" charset="0"/>
              </a:rPr>
              <a:t>SAT and ACT: Grade 11 and 12 </a:t>
            </a:r>
          </a:p>
          <a:p>
            <a:pPr marL="0" indent="0">
              <a:buNone/>
            </a:pPr>
            <a:endParaRPr lang="en-US" sz="2200" dirty="0" smtClean="0">
              <a:latin typeface="Comic Sans MS" pitchFamily="66" charset="0"/>
            </a:endParaRPr>
          </a:p>
          <a:p>
            <a:r>
              <a:rPr lang="en-US" sz="2200" dirty="0" smtClean="0">
                <a:latin typeface="Comic Sans MS" pitchFamily="66" charset="0"/>
              </a:rPr>
              <a:t>SAT Subject Tests: Check college’s requirements</a:t>
            </a:r>
          </a:p>
          <a:p>
            <a:endParaRPr lang="en-US" sz="2200" dirty="0" smtClean="0">
              <a:latin typeface="Comic Sans MS" pitchFamily="66" charset="0"/>
            </a:endParaRPr>
          </a:p>
          <a:p>
            <a:r>
              <a:rPr lang="en-US" sz="2200" dirty="0" smtClean="0">
                <a:latin typeface="Comic Sans MS" pitchFamily="66" charset="0"/>
              </a:rPr>
              <a:t>Advanced Placement Exams</a:t>
            </a:r>
          </a:p>
          <a:p>
            <a:endParaRPr lang="en-US" sz="2200" dirty="0">
              <a:latin typeface="Comic Sans MS" pitchFamily="66" charset="0"/>
            </a:endParaRPr>
          </a:p>
          <a:p>
            <a:r>
              <a:rPr lang="en-US" sz="2200" dirty="0" smtClean="0">
                <a:latin typeface="Comic Sans MS" pitchFamily="66" charset="0"/>
              </a:rPr>
              <a:t>Test Optional Schools </a:t>
            </a:r>
            <a:r>
              <a:rPr lang="en-US" sz="1800" dirty="0" smtClean="0">
                <a:latin typeface="Comic Sans MS" pitchFamily="66" charset="0"/>
              </a:rPr>
              <a:t>(</a:t>
            </a:r>
            <a:r>
              <a:rPr lang="en-US" sz="1800" dirty="0" smtClean="0">
                <a:latin typeface="Comic Sans MS" pitchFamily="66" charset="0"/>
                <a:hlinkClick r:id="rId3"/>
              </a:rPr>
              <a:t>www.fairtest.org</a:t>
            </a:r>
            <a:r>
              <a:rPr lang="en-US" sz="1800" dirty="0" smtClean="0">
                <a:latin typeface="Comic Sans MS" pitchFamily="66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mic Sans MS" pitchFamily="66" charset="0"/>
              </a:rPr>
              <a:t> </a:t>
            </a:r>
          </a:p>
          <a:p>
            <a:r>
              <a:rPr lang="en-US" sz="2200" dirty="0" smtClean="0">
                <a:latin typeface="Comic Sans MS" pitchFamily="66" charset="0"/>
              </a:rPr>
              <a:t>SAT Prep Course @ NHS </a:t>
            </a:r>
          </a:p>
          <a:p>
            <a:pPr>
              <a:buFont typeface="Arial" charset="0"/>
              <a:buNone/>
            </a:pPr>
            <a:r>
              <a:rPr lang="en-US" sz="2200" dirty="0" smtClean="0">
                <a:latin typeface="Comic Sans MS" pitchFamily="66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200" dirty="0" smtClean="0">
                <a:latin typeface="Comic Sans MS" pitchFamily="66" charset="0"/>
              </a:rPr>
              <a:t> </a:t>
            </a:r>
          </a:p>
          <a:p>
            <a:pPr>
              <a:buFont typeface="Arial" charset="0"/>
              <a:buNone/>
            </a:pPr>
            <a:endParaRPr lang="en-US" sz="2200" dirty="0" smtClean="0">
              <a:latin typeface="Comic Sans MS" pitchFamily="66" charset="0"/>
            </a:endParaRPr>
          </a:p>
          <a:p>
            <a:endParaRPr lang="en-US" sz="2200" dirty="0">
              <a:latin typeface="Comic Sans MS" pitchFamily="66" charset="0"/>
            </a:endParaRPr>
          </a:p>
        </p:txBody>
      </p:sp>
      <p:pic>
        <p:nvPicPr>
          <p:cNvPr id="4100" name="Picture 4" descr="http://www.cscc.edu/_resources/images/services/peertutoring/test-tak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4560261"/>
            <a:ext cx="1800225" cy="171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6573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5143500" cy="311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" y="304800"/>
            <a:ext cx="917698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Online Resources</a:t>
            </a:r>
            <a:endParaRPr lang="en-US" sz="36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565" y="0"/>
            <a:ext cx="76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1"/>
            <a:ext cx="4991100" cy="332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62400" y="5486400"/>
            <a:ext cx="50101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Web-based resource that supports college &amp; career planning</a:t>
            </a:r>
          </a:p>
          <a:p>
            <a:pPr>
              <a:lnSpc>
                <a:spcPct val="90000"/>
              </a:lnSpc>
            </a:pPr>
            <a:endParaRPr lang="en-US" sz="1200" b="1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Specific to Norwood High School</a:t>
            </a:r>
          </a:p>
          <a:p>
            <a:pPr>
              <a:lnSpc>
                <a:spcPct val="90000"/>
              </a:lnSpc>
            </a:pPr>
            <a:endParaRPr lang="en-US" sz="1200" b="1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Student and Counselor Access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04296" y="2059180"/>
            <a:ext cx="25146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NHS Guidance Website</a:t>
            </a:r>
            <a:endParaRPr lang="en-US" sz="1600" b="1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486400" y="2283838"/>
            <a:ext cx="970128" cy="2307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59089" y="5391604"/>
            <a:ext cx="1420647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NAVIANCE</a:t>
            </a:r>
            <a:endParaRPr lang="en-US" sz="1600" b="1" dirty="0">
              <a:latin typeface="Comic Sans MS" pitchFamily="66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811581" y="5105400"/>
            <a:ext cx="1303219" cy="4266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600" y="57150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4"/>
              </a:rPr>
              <a:t>http://connection.naviance.com/norwood</a:t>
            </a:r>
            <a:r>
              <a:rPr lang="en-US" sz="1200" dirty="0" smtClean="0"/>
              <a:t>  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24384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5"/>
              </a:rPr>
              <a:t>www.norwood.k12.ma.us/subsite/nhs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9803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04800"/>
            <a:ext cx="917698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Cooper Black" pitchFamily="18" charset="0"/>
              </a:rPr>
              <a:t>         College &amp; Post-Secondary Fair @ NHS!</a:t>
            </a:r>
            <a:endParaRPr lang="en-US" sz="32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565" y="0"/>
            <a:ext cx="76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95400" y="1198950"/>
            <a:ext cx="7467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en-US" sz="3200" b="1" dirty="0" smtClean="0">
                <a:latin typeface="Arial Rounded MT Bold" pitchFamily="34" charset="0"/>
              </a:rPr>
              <a:t>Wednesday, May 28</a:t>
            </a:r>
            <a:r>
              <a:rPr lang="en-US" sz="3200" b="1" baseline="30000" dirty="0" smtClean="0">
                <a:latin typeface="Arial Rounded MT Bold" pitchFamily="34" charset="0"/>
              </a:rPr>
              <a:t>th</a:t>
            </a:r>
            <a:r>
              <a:rPr lang="en-US" sz="3200" b="1" dirty="0" smtClean="0">
                <a:latin typeface="Arial Rounded MT Bold" pitchFamily="34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US" sz="3200" b="1" dirty="0" smtClean="0">
                <a:latin typeface="Arial Rounded MT Bold" pitchFamily="34" charset="0"/>
              </a:rPr>
              <a:t>2:30pm in the Dining Hall</a:t>
            </a:r>
          </a:p>
          <a:p>
            <a:pPr algn="ctr">
              <a:buFont typeface="Arial" charset="0"/>
              <a:buNone/>
            </a:pPr>
            <a:endParaRPr lang="en-US" sz="3200" b="1" dirty="0">
              <a:latin typeface="Arial Rounded MT Bold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2800" b="1" dirty="0" smtClean="0">
                <a:latin typeface="Arial Rounded MT Bold" pitchFamily="34" charset="0"/>
              </a:rPr>
              <a:t>All NHS students are invited to attend!</a:t>
            </a:r>
          </a:p>
          <a:p>
            <a:pPr algn="ctr">
              <a:buFont typeface="Arial" charset="0"/>
              <a:buNone/>
            </a:pPr>
            <a:endParaRPr lang="en-US" sz="2800" b="1" dirty="0">
              <a:latin typeface="Arial Rounded MT Bold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2800" b="1" dirty="0" smtClean="0">
                <a:latin typeface="Arial Rounded MT Bold" pitchFamily="34" charset="0"/>
              </a:rPr>
              <a:t>Over 60 local colleges/universities, vocational programs, and military branches will be in attendance. </a:t>
            </a:r>
          </a:p>
          <a:p>
            <a:pPr algn="ctr">
              <a:buFont typeface="Arial" charset="0"/>
              <a:buNone/>
            </a:pPr>
            <a:endParaRPr lang="en-US" sz="2800" b="1" dirty="0">
              <a:latin typeface="Arial Rounded MT Bold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2800" b="1" dirty="0" smtClean="0">
                <a:latin typeface="Arial Rounded MT Bold" pitchFamily="34" charset="0"/>
              </a:rPr>
              <a:t>Great opportunity to ask questions!</a:t>
            </a:r>
            <a:endParaRPr lang="en-US" sz="2800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03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228600"/>
            <a:ext cx="8686800" cy="6477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386687"/>
            <a:ext cx="7162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smtClean="0">
                <a:latin typeface="Cooper Black" pitchFamily="18" charset="0"/>
              </a:rPr>
              <a:t>LET’S </a:t>
            </a:r>
            <a:r>
              <a:rPr lang="en-US" sz="4600" dirty="0" smtClean="0">
                <a:latin typeface="Cooper Black" pitchFamily="18" charset="0"/>
              </a:rPr>
              <a:t>HEAR FROM   THE EXPERTS!</a:t>
            </a:r>
            <a:endParaRPr lang="en-US" sz="46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4688621"/>
            <a:ext cx="64656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Comic Sans MS" pitchFamily="66" charset="0"/>
              </a:rPr>
              <a:t>Mr. Michael Lynch</a:t>
            </a:r>
          </a:p>
          <a:p>
            <a:r>
              <a:rPr lang="en-US" sz="1600" dirty="0" smtClean="0">
                <a:latin typeface="Comic Sans MS" pitchFamily="66" charset="0"/>
              </a:rPr>
              <a:t>Director of Admission @ University of Massachusetts, Dartmouth</a:t>
            </a:r>
            <a:endParaRPr lang="en-US" sz="1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1981200"/>
            <a:ext cx="8686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0" y="2666881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Comic Sans MS" pitchFamily="66" charset="0"/>
              </a:rPr>
              <a:t>Mr. Evan </a:t>
            </a:r>
            <a:r>
              <a:rPr lang="en-US" sz="3000" b="1" dirty="0" err="1" smtClean="0">
                <a:latin typeface="Comic Sans MS" pitchFamily="66" charset="0"/>
              </a:rPr>
              <a:t>Grenier</a:t>
            </a:r>
            <a:endParaRPr lang="en-US" sz="3000" b="1" dirty="0" smtClean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Associate Dean of Admission @ </a:t>
            </a:r>
            <a:r>
              <a:rPr lang="en-US" sz="1600" dirty="0" err="1" smtClean="0">
                <a:latin typeface="Comic Sans MS" pitchFamily="66" charset="0"/>
              </a:rPr>
              <a:t>Stonehill</a:t>
            </a:r>
            <a:r>
              <a:rPr lang="en-US" sz="1600" dirty="0" smtClean="0">
                <a:latin typeface="Comic Sans MS" pitchFamily="66" charset="0"/>
              </a:rPr>
              <a:t> College </a:t>
            </a:r>
            <a:endParaRPr lang="en-US" sz="1600" dirty="0">
              <a:latin typeface="Comic Sans MS" pitchFamily="66" charset="0"/>
            </a:endParaRPr>
          </a:p>
        </p:txBody>
      </p:sp>
      <p:pic>
        <p:nvPicPr>
          <p:cNvPr id="1028" name="Picture 4" descr="http://www1.umassd.edu/downloads/publications/alternate_corsair-logos/alternate_corsair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92" y="4191000"/>
            <a:ext cx="1693996" cy="157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tonehillskyhawks.com/news/2012-13/photos/Stonehill_SG_2012_primary.jpg?max_height=257&amp;max_width=4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2" y="2440148"/>
            <a:ext cx="1894866" cy="121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577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666</Words>
  <Application>Microsoft Office PowerPoint</Application>
  <PresentationFormat>On-screen Show (4:3)</PresentationFormat>
  <Paragraphs>133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</dc:creator>
  <cp:lastModifiedBy>Jeanne Morrison</cp:lastModifiedBy>
  <cp:revision>57</cp:revision>
  <dcterms:created xsi:type="dcterms:W3CDTF">2013-06-06T00:34:58Z</dcterms:created>
  <dcterms:modified xsi:type="dcterms:W3CDTF">2014-04-30T13:50:10Z</dcterms:modified>
</cp:coreProperties>
</file>