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6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0000FF"/>
    <a:srgbClr val="008080"/>
    <a:srgbClr val="A8A2FA"/>
    <a:srgbClr val="4D4D4D"/>
    <a:srgbClr val="777777"/>
    <a:srgbClr val="1C1C1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E603F-9F1B-42A8-B609-B963BE75A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E3C2A-CC8D-4D68-B8F0-DFC43FFB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B6493-2423-4E92-8E51-0039A675F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49919-B514-480E-86F9-2936A9711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5D0A3-B9D0-426B-8229-F0635F124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6F60-4862-474F-9499-74D2E18AC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DBFA1-50B3-4ECE-A957-0C2AB62E7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A6A28-1BA0-4FB2-A6E3-F1CF993DA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7CE3-6C4E-4439-BBBF-6B9E8380C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11A9F-CD1C-463E-BFA7-EF3EF05906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D5CEE-B83F-47B9-8A36-3665C4034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6E1742CC-AAFF-4C08-B690-9EE0D64BA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endor.com/vanished/bibli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desaparecidos.org/arg/victima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q-s9IK8zA70&amp;feature=player_embedd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A8A2FA"/>
                </a:solidFill>
              </a:rPr>
              <a:t>Los desaparecidos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008080"/>
                </a:solidFill>
                <a:latin typeface="Copperplate Gothic Light" pitchFamily="34" charset="0"/>
              </a:rPr>
              <a:t>La dictadura en Argentina y Chile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211763"/>
          </a:xfrm>
        </p:spPr>
        <p:txBody>
          <a:bodyPr/>
          <a:lstStyle/>
          <a:p>
            <a:pPr marL="533400" indent="-533400" algn="ctr" eaLnBrk="1" hangingPunct="1">
              <a:buFontTx/>
              <a:buNone/>
            </a:pPr>
            <a:r>
              <a:rPr lang="en-US" altLang="en-US" sz="3000" smtClean="0">
                <a:solidFill>
                  <a:srgbClr val="1C1C1C"/>
                </a:solidFill>
              </a:rPr>
              <a:t>Llevo tres días</a:t>
            </a:r>
            <a:endParaRPr lang="es-ES" altLang="en-US" sz="3000" smtClean="0">
              <a:solidFill>
                <a:srgbClr val="1C1C1C"/>
              </a:solidFill>
            </a:endParaRP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buscando a mi hermana</a:t>
            </a: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se llama Altagracia</a:t>
            </a: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igual que la abuela</a:t>
            </a: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salió del trabajo pa' la escuela</a:t>
            </a: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llevaba unos jeans y una camisa clara</a:t>
            </a: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no ha sido el novio, el tipo está en su casa</a:t>
            </a:r>
          </a:p>
          <a:p>
            <a:pPr marL="533400" indent="-533400" algn="ctr" eaLnBrk="1" hangingPunct="1"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no saben de ella en la PSN ni en el hospital</a:t>
            </a:r>
            <a:endParaRPr lang="en-US" altLang="en-US" sz="30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458200" cy="5211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Que alguien me diga si han visto a mi hijo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es estudiante de pre-medicina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se llama Agustín y es un buen muchacho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a veces es terco cuando opina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lo han detenido, no sé que fuerza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pantalón claro, camisa a rayas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pasó anteayer</a:t>
            </a:r>
            <a:endParaRPr lang="en-US" altLang="en-US" sz="31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11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1C1C1C"/>
                </a:solidFill>
              </a:rPr>
              <a:t>¿A dónde van los desaparecidos?</a:t>
            </a:r>
            <a:endParaRPr lang="es-ES" altLang="en-US" smtClean="0">
              <a:solidFill>
                <a:srgbClr val="1C1C1C"/>
              </a:solidFill>
            </a:endParaRP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Busca en el agua y en los matorrales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¿y por qué es que se desaparecen?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Porque no todos somos iguales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¿y cuándo vuelve el desaparecido?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Cada vez que lo trae el pensamiento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¿cómo se le habla al desaparecido?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Con la emoción apretando por dentro</a:t>
            </a:r>
            <a:endParaRPr lang="en-US" altLang="en-US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839200" cy="52117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Clara, Clara, Clara Quiñones se llama mi madre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ella es, ella es un alma de Dios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no se mete con nadie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Y se la han llevado de testigo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por un asunto que es nada más conmigo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y fui a entregarme hoy por la tarde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y ahora dicen que no saben quién se la llevó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del cuartel</a:t>
            </a:r>
            <a:endParaRPr lang="en-US" altLang="en-US" sz="30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5211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Anoche escuché varias explosiones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patún patá patún peté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tiro de escopeta y de revólver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carros acelerados, frenos, gritos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eco de botas en la calle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toque de puertas, por dioses, platos rotos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estaban dando la telenovela</a:t>
            </a:r>
          </a:p>
          <a:p>
            <a:pPr algn="ctr" eaLnBrk="1" hangingPunct="1">
              <a:buFontTx/>
              <a:buNone/>
            </a:pPr>
            <a:r>
              <a:rPr lang="es-ES" altLang="en-US" sz="3100" smtClean="0">
                <a:solidFill>
                  <a:srgbClr val="1C1C1C"/>
                </a:solidFill>
              </a:rPr>
              <a:t>por eso nadie miró pa' fuera</a:t>
            </a:r>
            <a:endParaRPr lang="en-US" altLang="en-US" sz="31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382000" cy="5211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mtClean="0">
                <a:solidFill>
                  <a:srgbClr val="1C1C1C"/>
                </a:solidFill>
              </a:rPr>
              <a:t>¿A dónde van los desaparecidos?</a:t>
            </a:r>
            <a:endParaRPr lang="es-ES" altLang="en-US" smtClean="0">
              <a:solidFill>
                <a:srgbClr val="1C1C1C"/>
              </a:solidFill>
            </a:endParaRP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Busca en el agua y en los matorrales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¿y por qué es que se desaparecen?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Porque no todos somos iguales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¿y cuándo vuelve el desaparecido?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Cada vez que lo trae el pensamiento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¿cómo se le habla al desaparecido?</a:t>
            </a:r>
          </a:p>
          <a:p>
            <a:pPr algn="ctr" eaLnBrk="1" hangingPunct="1">
              <a:buFontTx/>
              <a:buNone/>
            </a:pPr>
            <a:r>
              <a:rPr lang="es-ES" altLang="en-US" smtClean="0">
                <a:solidFill>
                  <a:srgbClr val="1C1C1C"/>
                </a:solidFill>
              </a:rPr>
              <a:t>Con la emoción apretando por dentro</a:t>
            </a:r>
            <a:endParaRPr lang="en-US" altLang="en-US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 quieren saber más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610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altLang="en-US" sz="3000" smtClean="0">
                <a:solidFill>
                  <a:srgbClr val="1C1C1C"/>
                </a:solidFill>
              </a:rPr>
              <a:t>www.desaparecidos.org</a:t>
            </a:r>
            <a:r>
              <a:rPr lang="en-US" altLang="en-US" sz="3000" smtClean="0">
                <a:solidFill>
                  <a:srgbClr val="1C1C1C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Les recomiendo “La Historia Oficial” y “Garage Olimpo”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La biblioteca de CSUSM tiene “Inside Pinochet’s Prisons” (documental)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hlinkClick r:id="rId2"/>
              </a:rPr>
              <a:t>Libros sobre la dictadura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18436" name="Picture 5" descr="8431804009920I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6175" y="2514600"/>
            <a:ext cx="147002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Garage Olimp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2590800"/>
            <a:ext cx="14287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Respondan a las preguntas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52117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1C1C1C"/>
                </a:solidFill>
              </a:rPr>
              <a:t>¿Qué tipo de gobierno había entre los años 1976 y 1983 en muchos países latinoamericanos?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1C1C1C"/>
                </a:solidFill>
              </a:rPr>
              <a:t>¿Qué es un “golpe de estado”?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1C1C1C"/>
                </a:solidFill>
              </a:rPr>
              <a:t>Explica qué es un “desaparecido”.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1C1C1C"/>
                </a:solidFill>
              </a:rPr>
              <a:t>¿Por qué marchan las madres de los desaparecidos?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mtClean="0">
                <a:solidFill>
                  <a:srgbClr val="1C1C1C"/>
                </a:solidFill>
              </a:rPr>
              <a:t>Expresa tu opinión sobre este tema usando una frase con subjuntivo.</a:t>
            </a:r>
          </a:p>
          <a:p>
            <a:pPr marL="609600" indent="-609600" eaLnBrk="1" hangingPunct="1"/>
            <a:endParaRPr lang="en-US" altLang="en-US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A8A2FA"/>
                </a:solidFill>
              </a:rPr>
              <a:t>La dictadura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914400"/>
            <a:ext cx="7848600" cy="5211763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rgbClr val="1C1C1C"/>
                </a:solidFill>
              </a:rPr>
              <a:t>Ocurrió en Argentina, Bolivia, Brasil, Colombia, Chile, México, Panamá, Perú y Uruguay, y muchos otros países latinoamericanos.</a:t>
            </a:r>
          </a:p>
          <a:p>
            <a:pPr eaLnBrk="1" hangingPunct="1"/>
            <a:r>
              <a:rPr lang="en-US" altLang="en-US" sz="3000" smtClean="0">
                <a:solidFill>
                  <a:srgbClr val="1C1C1C"/>
                </a:solidFill>
              </a:rPr>
              <a:t>Muchas personas buscaron asilo en otros países (exiliados), sobre todo en Europa.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A8A2FA"/>
                </a:solidFill>
              </a:rPr>
              <a:t>Qué pasó en Chile y Argentina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5211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En Chile ocurrió desde 1973 a 1990; en Argentina, desde 1976 hasta 1983.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El gobierno militar tomó el poder  (golpe de estado)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30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3000" smtClean="0"/>
          </a:p>
          <a:p>
            <a:pPr eaLnBrk="1" hangingPunct="1">
              <a:lnSpc>
                <a:spcPct val="80000"/>
              </a:lnSpc>
            </a:pPr>
            <a:endParaRPr lang="en-US" altLang="en-US" sz="3000" smtClean="0"/>
          </a:p>
          <a:p>
            <a:pPr eaLnBrk="1" hangingPunct="1">
              <a:lnSpc>
                <a:spcPct val="80000"/>
              </a:lnSpc>
            </a:pPr>
            <a:endParaRPr lang="en-US" altLang="en-US" sz="3000" smtClean="0"/>
          </a:p>
          <a:p>
            <a:pPr eaLnBrk="1" hangingPunct="1">
              <a:lnSpc>
                <a:spcPct val="80000"/>
              </a:lnSpc>
            </a:pPr>
            <a:endParaRPr lang="en-US" altLang="en-US" sz="3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Inmediatamente, comienza la represión contra las personas que se oponían a las nuevas autoridades.</a:t>
            </a:r>
          </a:p>
        </p:txBody>
      </p:sp>
      <p:pic>
        <p:nvPicPr>
          <p:cNvPr id="5124" name="Picture 5" descr="lmgfoto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2514600"/>
            <a:ext cx="2667000" cy="207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milita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590800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>
                <a:solidFill>
                  <a:srgbClr val="A8A2FA"/>
                </a:solidFill>
              </a:rPr>
              <a:t>Qué pasó en Chile y Argentina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Se producen arrestos masivos en barrios, fábricas, universidades, hospitales, edificios públicos,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Los militares llevaban a la gente a campos de detención (estadios, escuelas militares).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En los lugares de detención se practicaba la tortura durante los interrogatorios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6148" name="Picture 5" descr="lmgfoto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19600"/>
            <a:ext cx="33528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repress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419600"/>
            <a:ext cx="300037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A8A2FA"/>
                </a:solidFill>
              </a:rPr>
              <a:t>Números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798638"/>
            <a:ext cx="7086600" cy="5211762"/>
          </a:xfrm>
        </p:spPr>
        <p:txBody>
          <a:bodyPr/>
          <a:lstStyle/>
          <a:p>
            <a:pPr eaLnBrk="1" hangingPunct="1"/>
            <a:r>
              <a:rPr lang="en-US" altLang="en-US" sz="3000" smtClean="0">
                <a:solidFill>
                  <a:srgbClr val="1C1C1C"/>
                </a:solidFill>
              </a:rPr>
              <a:t>Se estima que el número de  personas asesinadas por los militares en Argentina es entre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20.000</a:t>
            </a:r>
            <a:r>
              <a:rPr lang="en-US" altLang="en-US" smtClean="0"/>
              <a:t> </a:t>
            </a:r>
            <a:r>
              <a:rPr lang="en-US" altLang="en-US" sz="3000" smtClean="0">
                <a:solidFill>
                  <a:srgbClr val="1C1C1C"/>
                </a:solidFill>
              </a:rPr>
              <a:t>y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30.000</a:t>
            </a:r>
            <a:r>
              <a:rPr lang="en-US" altLang="en-US" sz="3000" smtClean="0">
                <a:solidFill>
                  <a:srgbClr val="1C1C1C"/>
                </a:solidFill>
              </a:rPr>
              <a:t>.</a:t>
            </a:r>
          </a:p>
          <a:p>
            <a:pPr eaLnBrk="1" hangingPunct="1"/>
            <a:r>
              <a:rPr lang="en-US" altLang="en-US" sz="3000" smtClean="0">
                <a:solidFill>
                  <a:srgbClr val="1C1C1C"/>
                </a:solidFill>
              </a:rPr>
              <a:t>En Chile, fueron asesinadas</a:t>
            </a:r>
            <a:r>
              <a:rPr lang="en-US" altLang="en-US" smtClean="0"/>
              <a:t> </a:t>
            </a:r>
            <a:r>
              <a:rPr lang="en-US" altLang="en-US" sz="3000" smtClean="0">
                <a:solidFill>
                  <a:srgbClr val="1C1C1C"/>
                </a:solidFill>
              </a:rPr>
              <a:t>alrededor de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10.000</a:t>
            </a:r>
            <a:r>
              <a:rPr lang="en-US" altLang="en-US" smtClean="0"/>
              <a:t> </a:t>
            </a:r>
            <a:r>
              <a:rPr lang="en-US" altLang="en-US" sz="3000" smtClean="0">
                <a:solidFill>
                  <a:srgbClr val="1C1C1C"/>
                </a:solidFill>
              </a:rPr>
              <a:t>personas.</a:t>
            </a:r>
          </a:p>
          <a:p>
            <a:pPr eaLnBrk="1" hangingPunct="1">
              <a:buFontTx/>
              <a:buNone/>
            </a:pPr>
            <a:endParaRPr lang="en-US" altLang="en-US" sz="3000" smtClean="0">
              <a:solidFill>
                <a:srgbClr val="1C1C1C"/>
              </a:solidFill>
            </a:endParaRPr>
          </a:p>
        </p:txBody>
      </p:sp>
      <p:pic>
        <p:nvPicPr>
          <p:cNvPr id="7172" name="Picture 5" descr="Elocuente imagen del Ejército de Chile que tras derrocar al presidente Allende desató una feroz represión contra gran parte del pueblo andin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3048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500" smtClean="0">
                <a:solidFill>
                  <a:srgbClr val="A8A2FA"/>
                </a:solidFill>
              </a:rPr>
              <a:t>Los desaparecidos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763000" cy="5211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Las personas morían durante las torturas, o directamente eran ejecutadas. Pocos sobrevivieron.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Muchas de esas personas desaparecieron, sin saber qué les pasó exactamente. Se los llama “desaparecidos”.</a:t>
            </a:r>
          </a:p>
        </p:txBody>
      </p:sp>
      <p:pic>
        <p:nvPicPr>
          <p:cNvPr id="8196" name="Picture 10" descr="desaparecid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733800"/>
            <a:ext cx="41338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2" descr="Madres%20de%20Plaza%20de%20Mayo-19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733800"/>
            <a:ext cx="33337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500" smtClean="0">
                <a:solidFill>
                  <a:srgbClr val="A8A2FA"/>
                </a:solidFill>
              </a:rPr>
              <a:t>Los desaparecidos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>
                <a:solidFill>
                  <a:srgbClr val="1C1C1C"/>
                </a:solidFill>
              </a:rPr>
              <a:t>Las madres y abuelas de los desaparecidos marchan todos los jueves, desde 1976 en la Plaza principal de Buenos Aires.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smtClean="0">
              <a:solidFill>
                <a:srgbClr val="1C1C1C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3400" smtClean="0"/>
          </a:p>
          <a:p>
            <a:pPr eaLnBrk="1" hangingPunct="1">
              <a:lnSpc>
                <a:spcPct val="90000"/>
              </a:lnSpc>
            </a:pPr>
            <a:endParaRPr lang="en-US" altLang="en-US" sz="3400" smtClean="0"/>
          </a:p>
          <a:p>
            <a:pPr eaLnBrk="1" hangingPunct="1">
              <a:lnSpc>
                <a:spcPct val="90000"/>
              </a:lnSpc>
            </a:pPr>
            <a:endParaRPr lang="en-US" altLang="en-US" sz="3400" smtClean="0"/>
          </a:p>
          <a:p>
            <a:pPr eaLnBrk="1" hangingPunct="1">
              <a:lnSpc>
                <a:spcPct val="90000"/>
              </a:lnSpc>
            </a:pPr>
            <a:endParaRPr lang="en-US" altLang="en-US" sz="3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3400" smtClean="0">
                <a:hlinkClick r:id="rId2"/>
              </a:rPr>
              <a:t>El muro de la memoria</a:t>
            </a:r>
            <a:endParaRPr lang="en-US" altLang="en-US" sz="3400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pic>
        <p:nvPicPr>
          <p:cNvPr id="9220" name="Picture 7" descr="Old ladies protes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2743200"/>
            <a:ext cx="3200400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panuel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2400" y="3267075"/>
            <a:ext cx="13208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“Desapariciones”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>
                <a:solidFill>
                  <a:srgbClr val="1C1C1C"/>
                </a:solidFill>
              </a:rPr>
              <a:t>Esta canción es de Rubén Blades, pero esta versión es de Maná.</a:t>
            </a:r>
          </a:p>
          <a:p>
            <a:pPr eaLnBrk="1" hangingPunct="1"/>
            <a:r>
              <a:rPr lang="en-US" altLang="en-US" sz="1800" smtClean="0">
                <a:solidFill>
                  <a:srgbClr val="1C1C1C"/>
                </a:solidFill>
              </a:rPr>
              <a:t>Click link: skip advertisment…as song starts go back to PPT and read along.  </a:t>
            </a:r>
            <a:r>
              <a:rPr lang="en-US" altLang="en-US" sz="1800" smtClean="0">
                <a:solidFill>
                  <a:srgbClr val="1C1C1C"/>
                </a:solidFill>
                <a:hlinkClick r:id="rId2"/>
              </a:rPr>
              <a:t>http://www.youtube.com/watch?v=q-s9IK8zA70&amp;feature=player_embedded</a:t>
            </a:r>
            <a:endParaRPr lang="en-US" altLang="en-US" sz="1800" smtClean="0">
              <a:solidFill>
                <a:srgbClr val="1C1C1C"/>
              </a:solidFill>
            </a:endParaRPr>
          </a:p>
          <a:p>
            <a:pPr eaLnBrk="1" hangingPunct="1"/>
            <a:endParaRPr lang="en-US" altLang="en-US" sz="1800" smtClean="0">
              <a:solidFill>
                <a:srgbClr val="1C1C1C"/>
              </a:solidFill>
            </a:endParaRPr>
          </a:p>
        </p:txBody>
      </p:sp>
      <p:pic>
        <p:nvPicPr>
          <p:cNvPr id="10244" name="Picture 6" descr="Gli occhi dei desaparecid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819400"/>
            <a:ext cx="5486400" cy="314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52117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Que alguien me diga si han visto a mi esposo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preguntaba la Doña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Se llama Ernesto X, tiene cuarenta años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trabaja de celador, en un negocio de carros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llevaba camisa oscura y pantalón claro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Salió anteanoche y no ha regresado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y no sé ya qué pensar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ES" altLang="en-US" sz="3000" smtClean="0">
                <a:solidFill>
                  <a:srgbClr val="1C1C1C"/>
                </a:solidFill>
              </a:rPr>
              <a:t>Pues esto, antes no me había pasado</a:t>
            </a:r>
            <a:endParaRPr lang="en-US" altLang="en-US" sz="300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ashell visions design template">
  <a:themeElements>
    <a:clrScheme name="Seashell visions design templat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Seashell vision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Seashell vision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hell vision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hell visions design templat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181</TotalTime>
  <Words>745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Seashell visions design template</vt:lpstr>
      <vt:lpstr>Los desaparecidos</vt:lpstr>
      <vt:lpstr>La dictadura</vt:lpstr>
      <vt:lpstr>Qué pasó en Chile y Argentina</vt:lpstr>
      <vt:lpstr>Qué pasó en Chile y Argentina</vt:lpstr>
      <vt:lpstr>Números</vt:lpstr>
      <vt:lpstr>Los desaparecidos</vt:lpstr>
      <vt:lpstr>Los desaparecidos</vt:lpstr>
      <vt:lpstr>“Desapariciones”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Si quieren saber más</vt:lpstr>
      <vt:lpstr>Respondan a las preguntas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desaparecidos</dc:title>
  <dc:creator>HP Authorized Customer</dc:creator>
  <cp:lastModifiedBy>admin</cp:lastModifiedBy>
  <cp:revision>17</cp:revision>
  <cp:lastPrinted>1601-01-01T00:00:00Z</cp:lastPrinted>
  <dcterms:created xsi:type="dcterms:W3CDTF">2004-10-31T04:02:02Z</dcterms:created>
  <dcterms:modified xsi:type="dcterms:W3CDTF">2018-02-26T23:12:52Z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