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6" r:id="rId7"/>
    <p:sldId id="265" r:id="rId8"/>
    <p:sldId id="268" r:id="rId9"/>
    <p:sldId id="264" r:id="rId10"/>
    <p:sldId id="267" r:id="rId11"/>
    <p:sldId id="261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5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Expenditures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FY2014</c:v>
                </c:pt>
                <c:pt idx="1">
                  <c:v>FY2015</c:v>
                </c:pt>
                <c:pt idx="2">
                  <c:v>FY2016</c:v>
                </c:pt>
                <c:pt idx="3">
                  <c:v>FY2017</c:v>
                </c:pt>
                <c:pt idx="4">
                  <c:v>FY2018</c:v>
                </c:pt>
              </c:strCache>
            </c:strRef>
          </c:cat>
          <c:val>
            <c:numRef>
              <c:f>Sheet1!$B$2:$B$6</c:f>
              <c:numCache>
                <c:formatCode>"$"#,##0</c:formatCode>
                <c:ptCount val="5"/>
                <c:pt idx="0">
                  <c:v>36689960</c:v>
                </c:pt>
                <c:pt idx="1">
                  <c:v>38611692</c:v>
                </c:pt>
                <c:pt idx="2">
                  <c:v>39931205</c:v>
                </c:pt>
                <c:pt idx="3">
                  <c:v>40933188</c:v>
                </c:pt>
                <c:pt idx="4">
                  <c:v>44757799</c:v>
                </c:pt>
              </c:numCache>
            </c:numRef>
          </c:val>
        </c:ser>
        <c:gapWidth val="219"/>
        <c:overlap val="-27"/>
        <c:axId val="144181504"/>
        <c:axId val="139486336"/>
      </c:barChart>
      <c:catAx>
        <c:axId val="1441815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486336"/>
        <c:crosses val="autoZero"/>
        <c:auto val="1"/>
        <c:lblAlgn val="ctr"/>
        <c:lblOffset val="100"/>
      </c:catAx>
      <c:valAx>
        <c:axId val="139486336"/>
        <c:scaling>
          <c:orientation val="minMax"/>
          <c:max val="50000000"/>
          <c:min val="30000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18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976EB-7183-48EB-B3C9-1F6B07FFE983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14D30-0F7C-4CB9-B491-8C592665CC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41D4D6-65A4-47D2-9F66-F6EFC5B55E72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03620F-812A-4B45-A717-9DFC0174B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395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3620F-812A-4B45-A717-9DFC0174B29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F017C5-447B-4A66-B039-5CC49D516C0B}" type="datetime1">
              <a:rPr lang="en-US" smtClean="0"/>
              <a:t>12/14/2016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5FD652-2F6A-4D75-B72C-34E004E72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B3EA5B-CFC3-4832-AFA0-3DFB86284B33}" type="datetime1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FD652-2F6A-4D75-B72C-34E004E72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A99F7E-5216-4D37-9519-B6E52408B71C}" type="datetime1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FD652-2F6A-4D75-B72C-34E004E72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4E301C-4E27-4A30-97EC-AA16AD7128FB}" type="datetime1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FD652-2F6A-4D75-B72C-34E004E721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B60A14-A9C8-4782-9415-BF616003F910}" type="datetime1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FD652-2F6A-4D75-B72C-34E004E721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74388C-D700-4661-B9C5-326989EEAA8E}" type="datetime1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FD652-2F6A-4D75-B72C-34E004E721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ADBC00-7B0F-44F9-988A-BC0AAF22ACD0}" type="datetime1">
              <a:rPr lang="en-US" smtClean="0"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FD652-2F6A-4D75-B72C-34E004E72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94F14-9E41-4D6C-B84E-2E163FBE8D0F}" type="datetime1">
              <a:rPr lang="en-US" smtClean="0"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FD652-2F6A-4D75-B72C-34E004E721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6DA73A-8F39-4859-B6A0-936FF3EE88C8}" type="datetime1">
              <a:rPr lang="en-US" smtClean="0"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FD652-2F6A-4D75-B72C-34E004E72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E5B03E6-6A98-4C05-83C2-38E1ACE2D143}" type="datetime1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FD652-2F6A-4D75-B72C-34E004E72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D2B046-47C0-464A-938D-475CEF3A5583}" type="datetime1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5FD652-2F6A-4D75-B72C-34E004E721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F7464EF-BC5E-47C8-B312-E9DDC3FAE6EF}" type="datetime1">
              <a:rPr lang="en-US" smtClean="0"/>
              <a:t>12/14/2016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D5FD652-2F6A-4D75-B72C-34E004E72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078" y="332894"/>
            <a:ext cx="7772400" cy="182976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FY18 Preliminary Budget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790239"/>
            <a:ext cx="7772400" cy="1199704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December 14, 2016</a:t>
            </a:r>
          </a:p>
          <a:p>
            <a:pPr algn="ctr"/>
            <a:endParaRPr lang="en-US" dirty="0"/>
          </a:p>
        </p:txBody>
      </p:sp>
      <p:pic>
        <p:nvPicPr>
          <p:cNvPr id="9" name="Picture 8" descr="hour_of_co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2743200"/>
            <a:ext cx="2844800" cy="2133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905000"/>
            <a:ext cx="2743200" cy="2057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https://scontent.fbed1-2.fna.fbcdn.net/v/t1.0-9/15036758_983489815114063_8094471012252435774_n.jpg?oh=241b9c69ee20e447368dd2a87bdaed64&amp;oe=58B8C1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743200"/>
            <a:ext cx="2514600" cy="18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652-2F6A-4D75-B72C-34E004E7217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="" xmlns:p14="http://schemas.microsoft.com/office/powerpoint/2010/main" val="3099292948"/>
              </p:ext>
            </p:extLst>
          </p:nvPr>
        </p:nvGraphicFramePr>
        <p:xfrm>
          <a:off x="533400" y="1371600"/>
          <a:ext cx="7708132" cy="41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95400" y="533400"/>
            <a:ext cx="6946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 Year School Budget Comparison</a:t>
            </a:r>
            <a:endParaRPr lang="en-US" sz="3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5638800"/>
            <a:ext cx="4801652" cy="2794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39870" y="5918269"/>
            <a:ext cx="1603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Yr. to Yr.</a:t>
            </a:r>
          </a:p>
          <a:p>
            <a:r>
              <a:rPr lang="en-US" dirty="0" smtClean="0"/>
              <a:t>Increased</a:t>
            </a:r>
          </a:p>
          <a:p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924800" y="2057400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Pass</a:t>
            </a:r>
          </a:p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15" name="Left Arrow 14"/>
          <p:cNvSpPr/>
          <p:nvPr/>
        </p:nvSpPr>
        <p:spPr>
          <a:xfrm rot="20188903">
            <a:off x="7795220" y="1551516"/>
            <a:ext cx="833619" cy="2997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652-2F6A-4D75-B72C-34E004E7217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99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5795" y="381000"/>
            <a:ext cx="5997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Budget Process Continues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762000" y="1097593"/>
            <a:ext cx="762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/>
              <a:t>Town-Wide Budget Planning Committee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/>
              <a:t>Sharpen Available Revenue Forecasts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/>
              <a:t>School Committee Continues to Revise Budget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/>
              <a:t>Continue to Examine Cost Savings Measures Across the District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/>
              <a:t>Recognize the Contract Agreements that Expire this Year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/>
              <a:t>Review Programs &amp; Services for Savings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652-2F6A-4D75-B72C-34E004E7217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Prepare all students to be college or career ready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Technology Integration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Social Emotional Needs of Students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Maximize parent &amp; community relationships to support student learning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Facility Improvements &amp; Upgrades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STRATEGIC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652-2F6A-4D75-B72C-34E004E7217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sz="2800" dirty="0" smtClean="0"/>
              <a:t>James Hayden		Ann Marie Ellis</a:t>
            </a:r>
          </a:p>
          <a:p>
            <a:pPr>
              <a:spcBef>
                <a:spcPct val="50000"/>
              </a:spcBef>
              <a:buNone/>
            </a:pPr>
            <a:r>
              <a:rPr lang="en-US" sz="2800" dirty="0" smtClean="0"/>
              <a:t>Alec Wyeth			Jean Selines</a:t>
            </a:r>
          </a:p>
          <a:p>
            <a:pPr>
              <a:spcBef>
                <a:spcPct val="50000"/>
              </a:spcBef>
              <a:buNone/>
            </a:pPr>
            <a:r>
              <a:rPr lang="en-US" sz="2800" dirty="0" smtClean="0"/>
              <a:t>Bob Griffin			Brianne Killion</a:t>
            </a:r>
          </a:p>
          <a:p>
            <a:pPr>
              <a:spcBef>
                <a:spcPct val="50000"/>
              </a:spcBef>
              <a:buNone/>
            </a:pPr>
            <a:r>
              <a:rPr lang="en-US" sz="2800" dirty="0" smtClean="0"/>
              <a:t>Diane Ferreira		Wesley Manaday</a:t>
            </a:r>
          </a:p>
          <a:p>
            <a:pPr>
              <a:spcBef>
                <a:spcPct val="50000"/>
              </a:spcBef>
              <a:buNone/>
            </a:pPr>
            <a:r>
              <a:rPr lang="en-US" sz="2800" dirty="0" smtClean="0"/>
              <a:t>Paul Riccardi		Paula Alexander</a:t>
            </a:r>
          </a:p>
          <a:p>
            <a:pPr>
              <a:spcBef>
                <a:spcPct val="50000"/>
              </a:spcBef>
              <a:buNone/>
            </a:pPr>
            <a:r>
              <a:rPr lang="en-US" sz="2800" dirty="0" smtClean="0"/>
              <a:t>Carole Poirier		Jackie Mann</a:t>
            </a:r>
          </a:p>
          <a:p>
            <a:pPr>
              <a:spcBef>
                <a:spcPct val="50000"/>
              </a:spcBef>
              <a:buNone/>
            </a:pPr>
            <a:r>
              <a:rPr lang="en-US" sz="2800" dirty="0" smtClean="0"/>
              <a:t>Jonathan Longley		Jonathan Bourn</a:t>
            </a:r>
          </a:p>
          <a:p>
            <a:pPr>
              <a:spcBef>
                <a:spcPct val="50000"/>
              </a:spcBef>
              <a:buNone/>
            </a:pPr>
            <a:r>
              <a:rPr lang="en-US" sz="2800" dirty="0" smtClean="0"/>
              <a:t>Cathy Connor-Moen	Nancy Coppola</a:t>
            </a:r>
          </a:p>
          <a:p>
            <a:pPr>
              <a:spcBef>
                <a:spcPct val="50000"/>
              </a:spcBef>
              <a:buNone/>
            </a:pPr>
            <a:r>
              <a:rPr lang="en-US" sz="2800" dirty="0" smtClean="0"/>
              <a:t>Joe Kidd			Department Heads</a:t>
            </a:r>
          </a:p>
          <a:p>
            <a:pPr>
              <a:spcBef>
                <a:spcPct val="50000"/>
              </a:spcBef>
              <a:buNone/>
            </a:pPr>
            <a:r>
              <a:rPr lang="en-US" sz="2800" dirty="0" smtClean="0"/>
              <a:t>Jill Driscoll			Teachers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652-2F6A-4D75-B72C-34E004E7217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2"/>
          <p:cNvSpPr/>
          <p:nvPr/>
        </p:nvSpPr>
        <p:spPr>
          <a:xfrm>
            <a:off x="6816153" y="5552663"/>
            <a:ext cx="179832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00800" y="6011614"/>
            <a:ext cx="20056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Level Services</a:t>
            </a:r>
          </a:p>
          <a:p>
            <a:r>
              <a:rPr lang="en-US" sz="1400" dirty="0" smtClean="0"/>
              <a:t>Collective Bargaining</a:t>
            </a:r>
          </a:p>
          <a:p>
            <a:r>
              <a:rPr lang="en-US" sz="1400" dirty="0" smtClean="0"/>
              <a:t>Reserves Added</a:t>
            </a:r>
            <a:endParaRPr lang="en-US" sz="1400" dirty="0"/>
          </a:p>
        </p:txBody>
      </p:sp>
      <p:sp>
        <p:nvSpPr>
          <p:cNvPr id="6" name="Left Arrow 5"/>
          <p:cNvSpPr/>
          <p:nvPr/>
        </p:nvSpPr>
        <p:spPr>
          <a:xfrm>
            <a:off x="4267200" y="5634280"/>
            <a:ext cx="685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14800" y="5903893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Pass Budget</a:t>
            </a:r>
          </a:p>
          <a:p>
            <a:r>
              <a:rPr lang="en-US" sz="1400" dirty="0" smtClean="0"/>
              <a:t>Class Size &amp; Salary Adjustments</a:t>
            </a:r>
          </a:p>
          <a:p>
            <a:r>
              <a:rPr lang="en-US" sz="1400" dirty="0" smtClean="0"/>
              <a:t> </a:t>
            </a:r>
            <a:r>
              <a:rPr lang="en-US" sz="1100" dirty="0" smtClean="0"/>
              <a:t>(See next page in green)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11" y="199230"/>
            <a:ext cx="8867577" cy="571623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652-2F6A-4D75-B72C-34E004E7217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5400000">
            <a:off x="657221" y="32048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652-2F6A-4D75-B72C-34E004E7217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8138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 rot="5400000">
            <a:off x="-1183542" y="3347085"/>
            <a:ext cx="3195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ym typeface="Wingdings" pitchFamily="2" charset="2"/>
              </a:rPr>
              <a:t></a:t>
            </a:r>
            <a:r>
              <a:rPr lang="en-US" sz="2800" dirty="0" smtClean="0"/>
              <a:t>Future Needs</a:t>
            </a:r>
            <a:r>
              <a:rPr lang="en-US" sz="2800" dirty="0" smtClean="0">
                <a:sym typeface="Wingdings" pitchFamily="2" charset="2"/>
              </a:rPr>
              <a:t>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297" y="381000"/>
            <a:ext cx="8864927" cy="5601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What are our mandates?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Transportation over 2 miles Grades 1-6 - Local &amp; Parochial schools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Out of District Placements - 62 students including full transportation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Special Education Services – Local &amp; Parochial schools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504 Services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Bullying &amp; Suicide Prevention Programs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Child </a:t>
            </a:r>
            <a:r>
              <a:rPr lang="en-US" dirty="0" smtClean="0"/>
              <a:t>Abuse Reporting by Counselors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School Lunch Program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Federal Title I services - Local &amp; Parochial schools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Title II – Professional Development for all educators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Title III – </a:t>
            </a:r>
            <a:r>
              <a:rPr lang="en-US" dirty="0" smtClean="0"/>
              <a:t>Teaching time, testing</a:t>
            </a:r>
            <a:r>
              <a:rPr lang="en-US" dirty="0" smtClean="0"/>
              <a:t>, translation </a:t>
            </a:r>
            <a:r>
              <a:rPr lang="en-US" dirty="0" smtClean="0"/>
              <a:t>services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Title IX – equal programs for boys &amp; girls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Computerized mandated </a:t>
            </a:r>
            <a:r>
              <a:rPr lang="en-US" dirty="0" smtClean="0"/>
              <a:t>MCAS &amp; Access </a:t>
            </a:r>
            <a:r>
              <a:rPr lang="en-US" dirty="0" smtClean="0"/>
              <a:t>testing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Medical Screenings- eyes, ears, mental health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Mentor Training &amp; New Teacher Induction Program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Hours spent compiling reports for Federal &amp; State agencies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Computerized student information system requirements (SIS compatible)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Civil Rights Rules &amp; Regulations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652-2F6A-4D75-B72C-34E004E7217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58775" y="809625"/>
          <a:ext cx="8426450" cy="5238750"/>
        </p:xfrm>
        <a:graphic>
          <a:graphicData uri="http://schemas.openxmlformats.org/presentationml/2006/ole">
            <p:oleObj spid="_x0000_s22539" name="Worksheet" r:id="rId3" imgW="8426461" imgH="5238673" progId="Excel.Sheet.12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152400"/>
            <a:ext cx="8089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do Grants help stretch our local budget?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6172200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27 FTE’s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652-2F6A-4D75-B72C-34E004E7217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72523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What Fees &amp; Revolving Funds were used </a:t>
            </a:r>
          </a:p>
          <a:p>
            <a:pPr algn="ctr"/>
            <a:r>
              <a:rPr lang="en-US" sz="2800" dirty="0" smtClean="0"/>
              <a:t>to Supplement the Budget?</a:t>
            </a:r>
            <a:endParaRPr lang="en-US" sz="2800" dirty="0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447800"/>
            <a:ext cx="3447012" cy="440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652-2F6A-4D75-B72C-34E004E7217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636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0"/>
            <a:ext cx="8458200" cy="38862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99877969"/>
              </p:ext>
            </p:extLst>
          </p:nvPr>
        </p:nvGraphicFramePr>
        <p:xfrm>
          <a:off x="4343400" y="3733800"/>
          <a:ext cx="4267200" cy="2914650"/>
        </p:xfrm>
        <a:graphic>
          <a:graphicData uri="http://schemas.openxmlformats.org/presentationml/2006/ole">
            <p:oleObj spid="_x0000_s23558" name="Worksheet" r:id="rId5" imgW="4267225" imgH="2914743" progId="Excel.Sheet.8">
              <p:embed/>
            </p:oleObj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4343400"/>
          <a:ext cx="3771900" cy="1325880"/>
        </p:xfrm>
        <a:graphic>
          <a:graphicData uri="http://schemas.openxmlformats.org/drawingml/2006/table">
            <a:tbl>
              <a:tblPr/>
              <a:tblGrid>
                <a:gridCol w="592282"/>
                <a:gridCol w="3179618"/>
              </a:tblGrid>
              <a:tr h="2349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FTE Changes from Town Meeting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Paraprofessionals - Loss of K Grant &amp; more one to one support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Elementary Teachers for class size issues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Speech Support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Transportation for School Lunch, Fine Arts &amp; Repairs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D652-2F6A-4D75-B72C-34E004E7217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967</TotalTime>
  <Words>345</Words>
  <Application>Microsoft Office PowerPoint</Application>
  <PresentationFormat>On-screen Show (4:3)</PresentationFormat>
  <Paragraphs>86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Concourse</vt:lpstr>
      <vt:lpstr>Worksheet</vt:lpstr>
      <vt:lpstr>FY18 Preliminary Budget </vt:lpstr>
      <vt:lpstr>STRATEGIC GOALS</vt:lpstr>
      <vt:lpstr>Budget Team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FY17 Preliminary Budget</dc:title>
  <dc:creator>jhayden</dc:creator>
  <cp:lastModifiedBy>jhayden</cp:lastModifiedBy>
  <cp:revision>94</cp:revision>
  <dcterms:created xsi:type="dcterms:W3CDTF">2015-12-16T21:34:28Z</dcterms:created>
  <dcterms:modified xsi:type="dcterms:W3CDTF">2016-12-14T20:46:42Z</dcterms:modified>
</cp:coreProperties>
</file>