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68" r:id="rId12"/>
    <p:sldId id="280" r:id="rId13"/>
    <p:sldId id="281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94" r:id="rId23"/>
    <p:sldId id="282" r:id="rId24"/>
    <p:sldId id="283" r:id="rId25"/>
    <p:sldId id="284" r:id="rId26"/>
    <p:sldId id="285" r:id="rId27"/>
    <p:sldId id="286" r:id="rId28"/>
    <p:sldId id="288" r:id="rId2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2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49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0"/>
            <a:ext cx="3038648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pPr>
              <a:defRPr/>
            </a:pPr>
            <a:fld id="{AD14A983-2E0C-4EC4-B400-874D34131AA4}" type="datetimeFigureOut">
              <a:rPr lang="en-US"/>
              <a:pPr>
                <a:defRPr/>
              </a:pPr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649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pPr>
              <a:defRPr/>
            </a:pPr>
            <a:fld id="{789B4DA4-9367-4C9C-A25B-43C47E37F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482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1224B-3538-4B6A-B36B-3768635E2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EC9DC-8EAC-45C9-B067-0C1AAC87E1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E63CC-6DE3-4B6A-A6D9-0C3F41CB7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03D50-0038-4CC7-9B6C-250FDA837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E5BC1-99D2-4988-810E-47C2B042E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1FA6F-6790-4EDE-822C-DFF6676D8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BD46C-F695-4F55-8605-5EAB5A3F6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74DCA-B4F0-4C24-A75A-63CF3AC6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59F72-09B6-433F-AC33-D23DEE7F5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88755-D703-4246-90BC-7682A4288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3983B-10AC-44AF-A880-5663A087E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5CB3A-1041-4931-A6A1-9FA3B1FCB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15CFA-1A9C-4E5F-BEED-C144D7FCC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BB9DC-0C5A-4422-BDCB-AE5932E26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7600B-3390-400F-819D-532575ED64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2B0A1-8A50-4F24-BEC9-215AE32D9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19E1F-331B-4172-BFE3-F3E14C43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C29214F-605F-4491-9FD1-01655F480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056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379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79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80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80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80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3380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0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380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80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80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0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  <p:sldLayoutId id="2147483796" r:id="rId14"/>
    <p:sldLayoutId id="2147483797" r:id="rId15"/>
    <p:sldLayoutId id="2147483798" r:id="rId16"/>
    <p:sldLayoutId id="2147483799" r:id="rId17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google.com/imgres?imgurl=http://www.lesa.in.th/bio/life_structure/chromosome.jpg&amp;imgrefurl=http://www.lesa.in.th/bio/life_structure/life_structure.htm&amp;h=381&amp;w=400&amp;sz=35&amp;hl=en&amp;start=17&amp;tbnid=YdU2nNaK_Et-iM:&amp;tbnh=118&amp;tbnw=124&amp;prev=/images?q=chromosome&amp;gbv=2&amp;svnum=10&amp;hl=en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google.com/imgres?imgurl=http://folding.stanford.edu/education/GAH/chromosomes.jpg&amp;imgrefurl=http://folding.stanford.edu/education/GAH/gene.html&amp;h=472&amp;w=565&amp;sz=68&amp;hl=en&amp;start=5&amp;tbnid=td1PwjTvl4RadM:&amp;tbnh=112&amp;tbnw=134&amp;prev=/images?q=chromosomes&amp;gbv=2&amp;ndsp=20&amp;svnum=10&amp;hl=en&amp;sa=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google.com/url?q=http://www.tqnyc.org/NYC040844/image/metaphase.gif&amp;usg=__moNLUasDZkE2GdQmFtseo-tkmm4=" TargetMode="Externa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images.google.com/imgres?imgurl=http://library.thinkquest.org/C004535/media/telophase_image.gif&amp;imgrefurl=http://library.thinkquest.org/C004535/telophase.html&amp;h=148&amp;w=210&amp;sz=29&amp;hl=en&amp;start=6&amp;tbnid=raTCn4Vug2ZqMM:&amp;tbnh=75&amp;tbnw=106&amp;prev=/images?q=telophase&amp;svnum=10&amp;hl=en" TargetMode="External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gLJrvoX_qo&amp;feature=related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hyperlink" Target="http://www.ai.mit.edu/lab/olympics/98/events/MITosis/mitosis-animation.gif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Cell Cycle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6" name="Rectangle 6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Human Karyotype</a:t>
            </a:r>
          </a:p>
        </p:txBody>
      </p:sp>
      <p:pic>
        <p:nvPicPr>
          <p:cNvPr id="14339" name="Picture 8" descr="chromosome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819400" y="2286000"/>
            <a:ext cx="3581400" cy="34083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Chromosome #’s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Humans-46</a:t>
            </a:r>
          </a:p>
          <a:p>
            <a:pPr eaLnBrk="1" hangingPunct="1">
              <a:defRPr/>
            </a:pPr>
            <a:r>
              <a:rPr lang="en-US" dirty="0" smtClean="0"/>
              <a:t>Carrot-18 </a:t>
            </a:r>
          </a:p>
          <a:p>
            <a:pPr eaLnBrk="1" hangingPunct="1">
              <a:defRPr/>
            </a:pPr>
            <a:r>
              <a:rPr lang="en-US" dirty="0" smtClean="0"/>
              <a:t>Cat- 32</a:t>
            </a:r>
          </a:p>
          <a:p>
            <a:pPr eaLnBrk="1" hangingPunct="1">
              <a:defRPr/>
            </a:pPr>
            <a:r>
              <a:rPr lang="en-US" dirty="0" smtClean="0"/>
              <a:t>Dog-78</a:t>
            </a:r>
          </a:p>
          <a:p>
            <a:pPr eaLnBrk="1" hangingPunct="1">
              <a:defRPr/>
            </a:pPr>
            <a:r>
              <a:rPr lang="en-US" dirty="0" smtClean="0"/>
              <a:t>Earthworm-36</a:t>
            </a:r>
          </a:p>
          <a:p>
            <a:pPr eaLnBrk="1" hangingPunct="1">
              <a:defRPr/>
            </a:pPr>
            <a:r>
              <a:rPr lang="en-US" dirty="0" smtClean="0"/>
              <a:t>Fruit fly-8</a:t>
            </a:r>
          </a:p>
          <a:p>
            <a:pPr eaLnBrk="1" hangingPunct="1">
              <a:defRPr/>
            </a:pPr>
            <a:r>
              <a:rPr lang="en-US" dirty="0" smtClean="0"/>
              <a:t>Chimpanzee-48</a:t>
            </a:r>
          </a:p>
          <a:p>
            <a:pPr eaLnBrk="1" hangingPunct="1">
              <a:defRPr/>
            </a:pPr>
            <a:r>
              <a:rPr lang="en-US" dirty="0" smtClean="0"/>
              <a:t>Adder’s tongue fern-1,262</a:t>
            </a:r>
          </a:p>
          <a:p>
            <a:pPr eaLnBrk="1" hangingPunct="1">
              <a:defRPr/>
            </a:pPr>
            <a:endParaRPr lang="en-US" dirty="0" smtClean="0"/>
          </a:p>
        </p:txBody>
      </p:sp>
      <p:pic>
        <p:nvPicPr>
          <p:cNvPr id="6" name="Picture 12" descr="chromosome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447800"/>
            <a:ext cx="2514600" cy="210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:\Cell Processes\Cell Division\AdderstongueSha46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3962400"/>
            <a:ext cx="2895600" cy="2171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Mitosis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Is the division of the nucleus</a:t>
            </a:r>
          </a:p>
          <a:p>
            <a:pPr eaLnBrk="1" hangingPunct="1">
              <a:defRPr/>
            </a:pPr>
            <a:r>
              <a:rPr lang="en-US" smtClean="0"/>
              <a:t>Results in two new identical nuclei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Four Stages of Mitosis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Prophase</a:t>
            </a:r>
          </a:p>
          <a:p>
            <a:pPr eaLnBrk="1" hangingPunct="1">
              <a:defRPr/>
            </a:pPr>
            <a:r>
              <a:rPr lang="en-US" smtClean="0"/>
              <a:t>Metaphase</a:t>
            </a:r>
          </a:p>
          <a:p>
            <a:pPr eaLnBrk="1" hangingPunct="1">
              <a:defRPr/>
            </a:pPr>
            <a:r>
              <a:rPr lang="en-US" smtClean="0"/>
              <a:t>Anaphase</a:t>
            </a:r>
          </a:p>
          <a:p>
            <a:pPr eaLnBrk="1" hangingPunct="1">
              <a:defRPr/>
            </a:pPr>
            <a:r>
              <a:rPr lang="en-US" smtClean="0"/>
              <a:t>Telophase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Prophase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Chromatin condenses to form chromosomes.</a:t>
            </a:r>
          </a:p>
          <a:p>
            <a:pPr eaLnBrk="1" hangingPunct="1">
              <a:defRPr/>
            </a:pPr>
            <a:r>
              <a:rPr lang="en-US" sz="2400" dirty="0" err="1" smtClean="0"/>
              <a:t>Centrioles</a:t>
            </a:r>
            <a:r>
              <a:rPr lang="en-US" sz="2400" dirty="0" smtClean="0"/>
              <a:t> move to opposite ends of the cell</a:t>
            </a:r>
          </a:p>
          <a:p>
            <a:pPr eaLnBrk="1" hangingPunct="1">
              <a:defRPr/>
            </a:pPr>
            <a:r>
              <a:rPr lang="en-US" sz="2400" dirty="0" smtClean="0"/>
              <a:t>Spindle fibers form bridge between the ends of the cell.</a:t>
            </a:r>
          </a:p>
          <a:p>
            <a:pPr eaLnBrk="1" hangingPunct="1">
              <a:defRPr/>
            </a:pPr>
            <a:r>
              <a:rPr lang="en-US" sz="2400" dirty="0" smtClean="0"/>
              <a:t>Nuclear envelope breaks down.</a:t>
            </a:r>
          </a:p>
        </p:txBody>
      </p:sp>
      <p:pic>
        <p:nvPicPr>
          <p:cNvPr id="17412" name="Picture 8" descr="propha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9800"/>
            <a:ext cx="45529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18435" name="Picture 6" descr="latepropha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447800"/>
            <a:ext cx="6705600" cy="397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Metaphase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Chromosomes line up in the center of the cell attaching to spindle fibers by a </a:t>
            </a:r>
            <a:r>
              <a:rPr lang="en-US" sz="2800" dirty="0" err="1" smtClean="0"/>
              <a:t>centromere</a:t>
            </a:r>
            <a:r>
              <a:rPr lang="en-US" sz="2800" dirty="0" smtClean="0"/>
              <a:t>.</a:t>
            </a:r>
          </a:p>
        </p:txBody>
      </p:sp>
      <p:pic>
        <p:nvPicPr>
          <p:cNvPr id="71687" name="Picture 7" descr="metaphas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133600"/>
            <a:ext cx="2971800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6" descr="8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9144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Anaphase</a:t>
            </a:r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err="1" smtClean="0"/>
              <a:t>Centromeres</a:t>
            </a:r>
            <a:r>
              <a:rPr lang="en-US" sz="2800" dirty="0" smtClean="0"/>
              <a:t> split</a:t>
            </a:r>
          </a:p>
          <a:p>
            <a:pPr eaLnBrk="1" hangingPunct="1">
              <a:defRPr/>
            </a:pPr>
            <a:r>
              <a:rPr lang="en-US" sz="2800" dirty="0" err="1" smtClean="0"/>
              <a:t>Chromatids</a:t>
            </a:r>
            <a:r>
              <a:rPr lang="en-US" sz="2800" dirty="0" smtClean="0"/>
              <a:t> separate and become chromosomes.</a:t>
            </a:r>
          </a:p>
          <a:p>
            <a:pPr eaLnBrk="1" hangingPunct="1">
              <a:defRPr/>
            </a:pPr>
            <a:r>
              <a:rPr lang="en-US" sz="2800" dirty="0" smtClean="0"/>
              <a:t>The new chromosomes move to opposite ends of the cell</a:t>
            </a:r>
          </a:p>
          <a:p>
            <a:pPr eaLnBrk="1" hangingPunct="1">
              <a:defRPr/>
            </a:pPr>
            <a:r>
              <a:rPr lang="en-US" sz="2800" dirty="0" smtClean="0"/>
              <a:t>Cell begins to stretch out as the ends are pushed apart.</a:t>
            </a:r>
          </a:p>
        </p:txBody>
      </p:sp>
      <p:pic>
        <p:nvPicPr>
          <p:cNvPr id="75783" name="Picture 7" descr="anapha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981200"/>
            <a:ext cx="3124200" cy="290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22531" name="Picture 6" descr="anaphase_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371600"/>
            <a:ext cx="5105400" cy="359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Why do cells divide?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For growth and repair</a:t>
            </a:r>
          </a:p>
          <a:p>
            <a:pPr eaLnBrk="1" hangingPunct="1">
              <a:defRPr/>
            </a:pPr>
            <a:r>
              <a:rPr lang="en-US" smtClean="0"/>
              <a:t>To get food, water, and waste in and out of our bodies quickly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Telophase</a:t>
            </a:r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Chromosomes stretch out</a:t>
            </a:r>
          </a:p>
          <a:p>
            <a:pPr eaLnBrk="1" hangingPunct="1">
              <a:defRPr/>
            </a:pPr>
            <a:r>
              <a:rPr lang="en-US" sz="2800" dirty="0" smtClean="0"/>
              <a:t>New nuclear envelope forms around each region of chromosomes</a:t>
            </a:r>
          </a:p>
        </p:txBody>
      </p:sp>
      <p:pic>
        <p:nvPicPr>
          <p:cNvPr id="79880" name="Picture 8" descr="telopha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676400"/>
            <a:ext cx="334327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24579" name="Picture 6" descr="telophase_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295400"/>
            <a:ext cx="6248400" cy="442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Cytokinesis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cell membrane pinches in around the middle of the cell.</a:t>
            </a:r>
          </a:p>
          <a:p>
            <a:r>
              <a:rPr lang="en-US" dirty="0" smtClean="0"/>
              <a:t>The cell splits in two</a:t>
            </a:r>
          </a:p>
          <a:p>
            <a:r>
              <a:rPr lang="en-US" dirty="0" smtClean="0"/>
              <a:t>Each daughter cell ends up with an identical set of chromosomes and half of the organelles.</a:t>
            </a:r>
            <a:endParaRPr lang="en-US" dirty="0"/>
          </a:p>
        </p:txBody>
      </p:sp>
      <p:pic>
        <p:nvPicPr>
          <p:cNvPr id="7" name="Picture 9" descr="interphas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781800" y="2971800"/>
            <a:ext cx="1955800" cy="1744574"/>
          </a:xfrm>
          <a:noFill/>
        </p:spPr>
      </p:pic>
      <p:pic>
        <p:nvPicPr>
          <p:cNvPr id="8" name="Picture 9" descr="interpha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4724400" y="2971800"/>
            <a:ext cx="1905000" cy="1699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Cytokinesis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division of the cytoplasm</a:t>
            </a:r>
          </a:p>
          <a:p>
            <a:pPr eaLnBrk="1" hangingPunct="1">
              <a:defRPr/>
            </a:pPr>
            <a:r>
              <a:rPr lang="en-US" smtClean="0"/>
              <a:t>Usually starts around the same time as telophase</a:t>
            </a:r>
          </a:p>
          <a:p>
            <a:pPr eaLnBrk="1" hangingPunct="1">
              <a:defRPr/>
            </a:pPr>
            <a:r>
              <a:rPr lang="en-US" smtClean="0"/>
              <a:t>Results in two new identical cells (daughter cells) that have the same # of chromosomes as the original parent cell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Cytokinesis in Animal Cells</a:t>
            </a:r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Cell membrane pinches together around the middle of the cell creating two new cells</a:t>
            </a:r>
          </a:p>
          <a:p>
            <a:pPr eaLnBrk="1" hangingPunct="1">
              <a:defRPr/>
            </a:pPr>
            <a:r>
              <a:rPr lang="en-US" sz="2800" smtClean="0"/>
              <a:t>Each daughter cell gets about half of the organelles</a:t>
            </a:r>
          </a:p>
        </p:txBody>
      </p:sp>
      <p:pic>
        <p:nvPicPr>
          <p:cNvPr id="89096" name="Picture 8" descr="cytokines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590800"/>
            <a:ext cx="3800475" cy="238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Cytokinesis in Plant cells</a:t>
            </a:r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Cell plate forms down the center of the cell</a:t>
            </a:r>
          </a:p>
          <a:p>
            <a:pPr eaLnBrk="1" hangingPunct="1">
              <a:defRPr/>
            </a:pPr>
            <a:r>
              <a:rPr lang="en-US" sz="2800" smtClean="0"/>
              <a:t>The cell plate gradually develops into a cell membrane </a:t>
            </a:r>
          </a:p>
          <a:p>
            <a:pPr eaLnBrk="1" hangingPunct="1">
              <a:defRPr/>
            </a:pPr>
            <a:r>
              <a:rPr lang="en-US" sz="2800" smtClean="0"/>
              <a:t>New cell walls form around the cell membrane</a:t>
            </a:r>
          </a:p>
        </p:txBody>
      </p:sp>
      <p:pic>
        <p:nvPicPr>
          <p:cNvPr id="91144" name="Picture 8" descr="cytodra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8650" y="1676400"/>
            <a:ext cx="4705350" cy="337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http://www.youtube.com/watch?v=rgLJrvoX_qo&amp;feature=related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5" descr="mitosis-animation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838200"/>
            <a:ext cx="556260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5" descr="OnionMitosisLabel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696200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WordArt 7" descr="Sand"/>
          <p:cNvSpPr>
            <a:spLocks noChangeArrowheads="1" noChangeShapeType="1" noTextEdit="1"/>
          </p:cNvSpPr>
          <p:nvPr/>
        </p:nvSpPr>
        <p:spPr bwMode="auto">
          <a:xfrm rot="5400000">
            <a:off x="5295900" y="2933700"/>
            <a:ext cx="6324600" cy="9144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kern="10">
                <a:ln w="12700">
                  <a:solidFill>
                    <a:srgbClr val="C4B596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BCBCB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mitosis in root tip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What is the Cell Cycle?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Series of events that take place from one cell  division to the next</a:t>
            </a:r>
          </a:p>
          <a:p>
            <a:pPr eaLnBrk="1" hangingPunct="1">
              <a:defRPr/>
            </a:pPr>
            <a:r>
              <a:rPr lang="en-US" smtClean="0"/>
              <a:t>Constantly repeated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Three Stages of the Cell Cycle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defRPr/>
            </a:pPr>
            <a:r>
              <a:rPr lang="en-US" smtClean="0"/>
              <a:t>Interphase</a:t>
            </a:r>
          </a:p>
          <a:p>
            <a:pPr marL="609600" indent="-609600" eaLnBrk="1" hangingPunct="1">
              <a:defRPr/>
            </a:pPr>
            <a:r>
              <a:rPr lang="en-US" smtClean="0"/>
              <a:t>Mitosis </a:t>
            </a:r>
          </a:p>
          <a:p>
            <a:pPr marL="609600" indent="-609600" eaLnBrk="1" hangingPunct="1">
              <a:defRPr/>
            </a:pPr>
            <a:r>
              <a:rPr lang="en-US" smtClean="0"/>
              <a:t>Cytokinesis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Interphase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Period of growth and development</a:t>
            </a:r>
          </a:p>
          <a:p>
            <a:pPr eaLnBrk="1" hangingPunct="1">
              <a:defRPr/>
            </a:pPr>
            <a:r>
              <a:rPr lang="en-US" sz="2800" smtClean="0"/>
              <a:t>Longest phase of the cell cycle</a:t>
            </a:r>
          </a:p>
          <a:p>
            <a:pPr eaLnBrk="1" hangingPunct="1">
              <a:defRPr/>
            </a:pPr>
            <a:r>
              <a:rPr lang="en-US" sz="2800" smtClean="0"/>
              <a:t>Some cells never leave interphase such as nerve and muscle cells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</p:txBody>
      </p:sp>
      <p:pic>
        <p:nvPicPr>
          <p:cNvPr id="38925" name="Picture 13" descr="interphase_ima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00600" y="2133600"/>
            <a:ext cx="3781425" cy="26654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    </a:t>
            </a:r>
            <a:r>
              <a:rPr lang="en-US" smtClean="0"/>
              <a:t>Three things happen during interphase: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Cell grows in size; makes an extra set of structures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Cell makes a copy of               its hereditary material. (DNA)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Produces structures needed division (spindle fibers, centrioles)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smtClean="0"/>
          </a:p>
        </p:txBody>
      </p:sp>
      <p:pic>
        <p:nvPicPr>
          <p:cNvPr id="43017" name="Picture 9" descr="interphas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80000" y="2446338"/>
            <a:ext cx="3175000" cy="28321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DNA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Deoxyribonucleic acid</a:t>
            </a:r>
          </a:p>
          <a:p>
            <a:pPr eaLnBrk="1" hangingPunct="1">
              <a:defRPr/>
            </a:pPr>
            <a:r>
              <a:rPr lang="en-US" smtClean="0"/>
              <a:t>It is our hereditary material (passed on from our parents)</a:t>
            </a:r>
          </a:p>
          <a:p>
            <a:pPr eaLnBrk="1" hangingPunct="1">
              <a:defRPr/>
            </a:pPr>
            <a:r>
              <a:rPr lang="en-US" smtClean="0"/>
              <a:t>Found in the nucleus of our cells as chromatin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Chromatin vs. Chromosomes</a:t>
            </a:r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Chromatin is uncoiled DNA</a:t>
            </a:r>
          </a:p>
          <a:p>
            <a:pPr eaLnBrk="1" hangingPunct="1">
              <a:defRPr/>
            </a:pPr>
            <a:r>
              <a:rPr lang="en-US" sz="2800" smtClean="0"/>
              <a:t>Chromosomes are tightly coiled strands of DNA</a:t>
            </a:r>
          </a:p>
        </p:txBody>
      </p:sp>
      <p:pic>
        <p:nvPicPr>
          <p:cNvPr id="46090" name="Picture 10" descr="chromoso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438525"/>
            <a:ext cx="28575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92" name="Picture 12" descr="chromati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295400"/>
            <a:ext cx="2628900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120" name="Picture 40" descr="prophas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4114800"/>
            <a:ext cx="272415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Chromosomes</a:t>
            </a:r>
          </a:p>
        </p:txBody>
      </p:sp>
      <p:pic>
        <p:nvPicPr>
          <p:cNvPr id="12291" name="Picture 13" descr="centromer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76400" y="1524000"/>
            <a:ext cx="6065838" cy="41830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1266</TotalTime>
  <Words>426</Words>
  <Application>Microsoft Office PowerPoint</Application>
  <PresentationFormat>On-screen Show (4:3)</PresentationFormat>
  <Paragraphs>77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Stream</vt:lpstr>
      <vt:lpstr>The Cell Cycle</vt:lpstr>
      <vt:lpstr>Why do cells divide? </vt:lpstr>
      <vt:lpstr>What is the Cell Cycle?</vt:lpstr>
      <vt:lpstr>Three Stages of the Cell Cycle</vt:lpstr>
      <vt:lpstr>Interphase</vt:lpstr>
      <vt:lpstr>Slide 6</vt:lpstr>
      <vt:lpstr>DNA</vt:lpstr>
      <vt:lpstr>Chromatin vs. Chromosomes</vt:lpstr>
      <vt:lpstr>Chromosomes</vt:lpstr>
      <vt:lpstr>Human Karyotype</vt:lpstr>
      <vt:lpstr>Chromosome #’s</vt:lpstr>
      <vt:lpstr>Mitosis</vt:lpstr>
      <vt:lpstr>Four Stages of Mitosis</vt:lpstr>
      <vt:lpstr>Prophase</vt:lpstr>
      <vt:lpstr>Slide 15</vt:lpstr>
      <vt:lpstr>Metaphase</vt:lpstr>
      <vt:lpstr>Slide 17</vt:lpstr>
      <vt:lpstr>Anaphase</vt:lpstr>
      <vt:lpstr>Slide 19</vt:lpstr>
      <vt:lpstr>Telophase</vt:lpstr>
      <vt:lpstr>Slide 21</vt:lpstr>
      <vt:lpstr>Cytokinesis</vt:lpstr>
      <vt:lpstr>Cytokinesis</vt:lpstr>
      <vt:lpstr>Cytokinesis in Animal Cells</vt:lpstr>
      <vt:lpstr>Cytokinesis in Plant cells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April Kent</dc:creator>
  <cp:lastModifiedBy>acollins</cp:lastModifiedBy>
  <cp:revision>64</cp:revision>
  <dcterms:created xsi:type="dcterms:W3CDTF">1601-01-01T00:00:00Z</dcterms:created>
  <dcterms:modified xsi:type="dcterms:W3CDTF">2015-01-26T17:58:36Z</dcterms:modified>
</cp:coreProperties>
</file>