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9" r:id="rId9"/>
    <p:sldId id="273" r:id="rId10"/>
    <p:sldId id="280" r:id="rId11"/>
    <p:sldId id="281" r:id="rId12"/>
    <p:sldId id="282" r:id="rId13"/>
    <p:sldId id="283" r:id="rId14"/>
    <p:sldId id="274" r:id="rId15"/>
    <p:sldId id="270" r:id="rId16"/>
    <p:sldId id="264" r:id="rId17"/>
    <p:sldId id="272" r:id="rId18"/>
    <p:sldId id="271" r:id="rId19"/>
    <p:sldId id="261" r:id="rId20"/>
    <p:sldId id="275" r:id="rId21"/>
    <p:sldId id="276" r:id="rId22"/>
    <p:sldId id="265" r:id="rId23"/>
    <p:sldId id="284" r:id="rId24"/>
    <p:sldId id="285" r:id="rId25"/>
    <p:sldId id="279" r:id="rId26"/>
    <p:sldId id="286" r:id="rId27"/>
    <p:sldId id="287" r:id="rId28"/>
    <p:sldId id="288" r:id="rId29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94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3890C38-0BF4-4EDB-BF0E-DD33D9AB49AA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70085BE-8694-4ACB-B18E-A8BC49E35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5F88A-624F-45C3-A610-C083C2C25851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1A5A7-AAFD-480A-AAFF-630214F89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1A5A7-AAFD-480A-AAFF-630214F894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Domenic </a:t>
            </a:r>
            <a:r>
              <a:rPr lang="en-US" smtClean="0"/>
              <a:t>Schiavo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1A5A7-AAFD-480A-AAFF-630214F8940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7C145-D386-411B-9242-6DA3EFF74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0B5DB-E7B9-47A8-8DB4-4DCE63ACB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AF1F-38CD-4315-B44F-53A26AE91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565732-0001-4BDF-B1A2-D4C0508C02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E0CE7-641B-4E56-8CB5-88122A9F9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CDDE8-975D-4E8D-AB7A-8B17B2FF26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6986-5B8A-49CD-BF83-850617D2C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76C59-5617-4D98-85C6-FD17E90AC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25F4B-9CB0-466D-861F-556907E56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8332-9422-4447-8033-942C2C4A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91122-F99B-42E9-83CB-67907A290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2CE1E7C-E60D-451E-AB3A-1EF4DE695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phschool.com/atschool/phsciexp/active_art/skeletal_and_muscular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nps-fsv-01\teacher%20work\acollins\Human%20Body\Chapter%201\Bones\The_Skeletal_System.as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MCj043632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838200"/>
            <a:ext cx="464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8006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Skeletal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Hinge Joint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Back and forth movement</a:t>
            </a:r>
          </a:p>
          <a:p>
            <a:r>
              <a:rPr lang="en-US" dirty="0" smtClean="0"/>
              <a:t>Ex:  knee and elbow</a:t>
            </a:r>
            <a:endParaRPr lang="en-US" dirty="0"/>
          </a:p>
        </p:txBody>
      </p:sp>
      <p:pic>
        <p:nvPicPr>
          <p:cNvPr id="7" name="Content Placeholder 6" descr="HIN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286000"/>
            <a:ext cx="3101438" cy="2809539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Pivot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bone rotates around another</a:t>
            </a:r>
          </a:p>
          <a:p>
            <a:r>
              <a:rPr lang="en-US" dirty="0" smtClean="0"/>
              <a:t>Ex:  neck/head</a:t>
            </a:r>
            <a:endParaRPr lang="en-US" dirty="0"/>
          </a:p>
        </p:txBody>
      </p:sp>
      <p:pic>
        <p:nvPicPr>
          <p:cNvPr id="5" name="Content Placeholder 4" descr="pivot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038600" y="3048000"/>
            <a:ext cx="4520406" cy="25908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Gliding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One bone slides over another</a:t>
            </a:r>
          </a:p>
          <a:p>
            <a:r>
              <a:rPr lang="en-US" dirty="0" smtClean="0"/>
              <a:t>Ex:  Wrist, ankle</a:t>
            </a:r>
            <a:endParaRPr lang="en-US" dirty="0"/>
          </a:p>
        </p:txBody>
      </p:sp>
      <p:pic>
        <p:nvPicPr>
          <p:cNvPr id="5" name="Content Placeholder 4" descr="GLIDIN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286000"/>
            <a:ext cx="3886602" cy="287587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 and Socket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Circular motion</a:t>
            </a:r>
          </a:p>
          <a:p>
            <a:r>
              <a:rPr lang="en-US" dirty="0" smtClean="0"/>
              <a:t>Ex:  hip, shoulder</a:t>
            </a:r>
            <a:endParaRPr lang="en-US" dirty="0"/>
          </a:p>
        </p:txBody>
      </p:sp>
      <p:pic>
        <p:nvPicPr>
          <p:cNvPr id="5" name="Content Placeholder 4" descr="ballsocket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43000" y="3505200"/>
            <a:ext cx="2556366" cy="2895600"/>
          </a:xfrm>
        </p:spPr>
      </p:pic>
      <p:pic>
        <p:nvPicPr>
          <p:cNvPr id="6" name="Picture 5" descr="ball-and-socket-joint-1623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10200" y="1828800"/>
            <a:ext cx="25146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Joint animation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he_Skeletal_System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623455"/>
            <a:ext cx="9144000" cy="6234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Taking care of your bones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Well balanced diet of foods rich in calcium and phosphorous (dairy, meats, whole grains, and leafy green vegetables)</a:t>
            </a:r>
          </a:p>
          <a:p>
            <a:pPr eaLnBrk="1" hangingPunct="1">
              <a:defRPr/>
            </a:pPr>
            <a:r>
              <a:rPr lang="en-US" dirty="0" smtClean="0"/>
              <a:t>Exercise</a:t>
            </a:r>
          </a:p>
          <a:p>
            <a:pPr eaLnBrk="1" hangingPunct="1">
              <a:defRPr/>
            </a:pPr>
            <a:r>
              <a:rPr lang="en-US" dirty="0" smtClean="0"/>
              <a:t>Stretching</a:t>
            </a:r>
          </a:p>
          <a:p>
            <a:pPr eaLnBrk="1" hangingPunct="1">
              <a:defRPr/>
            </a:pPr>
            <a:r>
              <a:rPr lang="en-US" dirty="0" smtClean="0"/>
              <a:t>Wear protective gear (helmets, pads)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Means “joint inflammation”</a:t>
            </a:r>
          </a:p>
          <a:p>
            <a:r>
              <a:rPr lang="en-US" dirty="0" smtClean="0"/>
              <a:t>Cartilage between joints worn away due to excessive use </a:t>
            </a:r>
          </a:p>
          <a:p>
            <a:r>
              <a:rPr lang="en-US" dirty="0" smtClean="0"/>
              <a:t>Often occurs in elderly and athletes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3434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Osteoporosis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Osteoporosis-condition in which bones become brittle and weak due to mineral loss (calcium)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Content Placeholder 3" descr="Osteoporosis_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52800"/>
            <a:ext cx="2967799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Bone Injuries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Fractures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Dislocation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Sprains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Skeletal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Provides shape and support.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Enables us to move.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Protects your internal organs.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Produces blood cells.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Stores minerals such as calcium and phosphorous.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ypical_fractur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371600"/>
            <a:ext cx="6887497" cy="4448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Elbow-Dislocatio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257800" y="2133600"/>
            <a:ext cx="3228641" cy="4114800"/>
          </a:xfrm>
        </p:spPr>
      </p:pic>
      <p:pic>
        <p:nvPicPr>
          <p:cNvPr id="8" name="Content Placeholder 7" descr="can-stock-photo_csp799358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85800" y="2514600"/>
            <a:ext cx="4038600" cy="31299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Diagnosing Bone Injuries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X-rays</a:t>
            </a:r>
          </a:p>
          <a:p>
            <a:r>
              <a:rPr lang="en-US" dirty="0" smtClean="0"/>
              <a:t>MRI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Bones absorb x-rays and reflect image onto photographic film</a:t>
            </a:r>
          </a:p>
          <a:p>
            <a:pPr eaLnBrk="1" hangingPunct="1">
              <a:defRPr/>
            </a:pPr>
            <a:r>
              <a:rPr lang="en-US" dirty="0" smtClean="0"/>
              <a:t>Used for bone injuries (breaks, dislocations)</a:t>
            </a:r>
          </a:p>
          <a:p>
            <a:pPr eaLnBrk="1" hangingPunct="1">
              <a:defRPr/>
            </a:pPr>
            <a:r>
              <a:rPr lang="en-US" dirty="0" smtClean="0"/>
              <a:t>Provides clear images</a:t>
            </a:r>
          </a:p>
          <a:p>
            <a:pPr eaLnBrk="1" hangingPunct="1">
              <a:defRPr/>
            </a:pPr>
            <a:r>
              <a:rPr lang="en-US" dirty="0" smtClean="0"/>
              <a:t>Can damage cells</a:t>
            </a:r>
          </a:p>
          <a:p>
            <a:pPr eaLnBrk="1" hangingPunct="1">
              <a:defRPr/>
            </a:pPr>
            <a:r>
              <a:rPr lang="en-US" dirty="0" smtClean="0"/>
              <a:t>Cannot see soft tissue (muscle, organs)</a:t>
            </a:r>
          </a:p>
          <a:p>
            <a:endParaRPr lang="en-US" dirty="0"/>
          </a:p>
        </p:txBody>
      </p:sp>
      <p:pic>
        <p:nvPicPr>
          <p:cNvPr id="11" name="Content Placeholder 10" descr="scans-img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2133600"/>
            <a:ext cx="2796048" cy="3467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Magnetic energy causes atoms in body to vibrate producing an image for the computer to analyze.  </a:t>
            </a:r>
          </a:p>
          <a:p>
            <a:r>
              <a:rPr lang="en-US" dirty="0" smtClean="0"/>
              <a:t>Used for bone and soft tissue injuries</a:t>
            </a:r>
          </a:p>
          <a:p>
            <a:r>
              <a:rPr lang="en-US" dirty="0" smtClean="0"/>
              <a:t>Expensive</a:t>
            </a:r>
          </a:p>
          <a:p>
            <a:endParaRPr lang="en-US" dirty="0"/>
          </a:p>
        </p:txBody>
      </p:sp>
      <p:pic>
        <p:nvPicPr>
          <p:cNvPr id="5" name="Content Placeholder 5" descr="mri-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3886200"/>
            <a:ext cx="3810000" cy="2533650"/>
          </a:xfrm>
        </p:spPr>
      </p:pic>
      <p:pic>
        <p:nvPicPr>
          <p:cNvPr id="6" name="Content Placeholder 4" descr="mri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867400" y="10668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Treating Bone Injuries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Cast</a:t>
            </a:r>
          </a:p>
          <a:p>
            <a:r>
              <a:rPr lang="en-US" dirty="0" smtClean="0"/>
              <a:t>Joint replacement</a:t>
            </a:r>
          </a:p>
          <a:p>
            <a:r>
              <a:rPr lang="en-US" dirty="0" smtClean="0"/>
              <a:t>Arthroscopy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a natural joint is removed and an artificial one is cemented in its place.</a:t>
            </a:r>
          </a:p>
          <a:p>
            <a:r>
              <a:rPr lang="en-US" dirty="0" smtClean="0"/>
              <a:t>Used for knees, hips, shoulders, fingers, and wrists</a:t>
            </a:r>
            <a:endParaRPr lang="en-US" dirty="0"/>
          </a:p>
        </p:txBody>
      </p:sp>
      <p:pic>
        <p:nvPicPr>
          <p:cNvPr id="6" name="Content Placeholder 5" descr="joint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4400" y="2209800"/>
            <a:ext cx="4196013" cy="2657475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Arthroscopy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52600"/>
            <a:ext cx="4038600" cy="4114800"/>
          </a:xfrm>
        </p:spPr>
        <p:txBody>
          <a:bodyPr/>
          <a:lstStyle/>
          <a:p>
            <a:r>
              <a:rPr lang="en-US" dirty="0" smtClean="0"/>
              <a:t>Thin, tube like instrument called an </a:t>
            </a:r>
            <a:r>
              <a:rPr lang="en-US" dirty="0" err="1" smtClean="0"/>
              <a:t>arthroscope</a:t>
            </a:r>
            <a:r>
              <a:rPr lang="en-US" dirty="0" smtClean="0"/>
              <a:t> is inserted through a small incision</a:t>
            </a:r>
          </a:p>
          <a:p>
            <a:r>
              <a:rPr lang="en-US" dirty="0" smtClean="0"/>
              <a:t>A camera at the end of the scope allows doctor to examine the problem</a:t>
            </a:r>
          </a:p>
          <a:p>
            <a:r>
              <a:rPr lang="en-US" dirty="0" smtClean="0"/>
              <a:t>Attached instruments can fix the injury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6" name="Content Placeholder 5" descr="Arthroscop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67250" y="2794000"/>
            <a:ext cx="4000500" cy="2489200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collins\Downloads\hip xray jan 2015 a (3)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99401" y="1981200"/>
            <a:ext cx="4945197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Bone Formation and Growth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As a baby, most of your skeletal system is made up of cartilage.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Cartilage is broken down and replaced with calcium and phosphorous to make hard bone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Babies have over 300 bones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Adults only have 206 bones because they fuse together as you get older.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Bones are continuously being formed and reformed as they are worn down or broken.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Bone Structure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Bones are lightweight yet very strong.</a:t>
            </a:r>
          </a:p>
          <a:p>
            <a:pPr eaLnBrk="1" hangingPunct="1">
              <a:defRPr/>
            </a:pPr>
            <a:r>
              <a:rPr lang="en-US" dirty="0" smtClean="0"/>
              <a:t>They can absorb more force than concrete, granite, or steel.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Parts of a Bone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Outer membrane (</a:t>
            </a:r>
            <a:r>
              <a:rPr lang="en-US" sz="2800" dirty="0" err="1" smtClean="0"/>
              <a:t>periosteum</a:t>
            </a:r>
            <a:r>
              <a:rPr lang="en-US" sz="2800" dirty="0" smtClean="0"/>
              <a:t>)-where nerve and blood vessels enter and leave the bone</a:t>
            </a:r>
          </a:p>
          <a:p>
            <a:pPr eaLnBrk="1" hangingPunct="1">
              <a:defRPr/>
            </a:pPr>
            <a:r>
              <a:rPr lang="en-US" sz="2800" dirty="0" smtClean="0"/>
              <a:t>Compact bone- makes bones hard, strong, and flexible</a:t>
            </a:r>
          </a:p>
          <a:p>
            <a:pPr eaLnBrk="1" hangingPunct="1">
              <a:defRPr/>
            </a:pPr>
            <a:r>
              <a:rPr lang="en-US" sz="2800" dirty="0" smtClean="0"/>
              <a:t>Spongy bone- contains small spaces to make bones lightweight.</a:t>
            </a:r>
          </a:p>
          <a:p>
            <a:pPr eaLnBrk="1" hangingPunct="1">
              <a:defRPr/>
            </a:pPr>
            <a:r>
              <a:rPr lang="en-US" sz="2800" dirty="0" smtClean="0"/>
              <a:t>Marrow-produces blood cells and stores fat</a:t>
            </a:r>
          </a:p>
          <a:p>
            <a:pPr eaLnBrk="1" hangingPunct="1">
              <a:defRPr/>
            </a:pPr>
            <a:r>
              <a:rPr lang="en-US" sz="2800" dirty="0" smtClean="0"/>
              <a:t>Cartilage- flexible connective tissue at the ends of bones that help absorb shock and reduce friction. </a:t>
            </a:r>
          </a:p>
          <a:p>
            <a:pPr eaLnBrk="1" hangingPunct="1"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530_BoneDiagram_ACS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990600"/>
            <a:ext cx="5048250" cy="517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228600" y="1676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7172" name="Text Box 14"/>
          <p:cNvSpPr txBox="1">
            <a:spLocks noChangeArrowheads="1"/>
          </p:cNvSpPr>
          <p:nvPr/>
        </p:nvSpPr>
        <p:spPr bwMode="auto">
          <a:xfrm>
            <a:off x="8153400" y="2895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6200" y="1219200"/>
            <a:ext cx="12192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Spongy bone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4400" y="2438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marrow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4191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compact bone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cartilage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352800" y="1447800"/>
            <a:ext cx="6096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4953000" y="2743200"/>
            <a:ext cx="76200" cy="1219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276600" y="36576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6019800" y="5181600"/>
            <a:ext cx="457200" cy="609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43200" y="5257800"/>
            <a:ext cx="13716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periosteum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3733800" y="4953000"/>
            <a:ext cx="3048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Joints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Places where two bones meet.</a:t>
            </a:r>
          </a:p>
          <a:p>
            <a:pPr eaLnBrk="1" hangingPunct="1">
              <a:defRPr/>
            </a:pPr>
            <a:r>
              <a:rPr lang="en-US" dirty="0" smtClean="0"/>
              <a:t>Held together by ligaments, which are strong bands of connective tissues</a:t>
            </a:r>
          </a:p>
          <a:p>
            <a:pPr eaLnBrk="1" hangingPunct="1">
              <a:defRPr/>
            </a:pPr>
            <a:r>
              <a:rPr lang="en-US" dirty="0" smtClean="0"/>
              <a:t>Two types</a:t>
            </a:r>
          </a:p>
          <a:p>
            <a:pPr lvl="1" eaLnBrk="1" hangingPunct="1">
              <a:defRPr/>
            </a:pPr>
            <a:r>
              <a:rPr lang="en-US" dirty="0" smtClean="0"/>
              <a:t>Immovable (Fixed)</a:t>
            </a:r>
          </a:p>
          <a:p>
            <a:pPr lvl="1" eaLnBrk="1" hangingPunct="1">
              <a:defRPr/>
            </a:pPr>
            <a:r>
              <a:rPr lang="en-US" dirty="0" smtClean="0"/>
              <a:t>Movable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Immovable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little or no movement</a:t>
            </a:r>
          </a:p>
          <a:p>
            <a:pPr lvl="1"/>
            <a:r>
              <a:rPr lang="en-US" dirty="0" smtClean="0"/>
              <a:t>Ex:  skull, pelvis</a:t>
            </a:r>
            <a:endParaRPr lang="en-US" dirty="0"/>
          </a:p>
        </p:txBody>
      </p:sp>
      <p:pic>
        <p:nvPicPr>
          <p:cNvPr id="4" name="Picture 3" descr="sku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276600"/>
            <a:ext cx="3764692" cy="2785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Movable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wide range of movement</a:t>
            </a:r>
          </a:p>
          <a:p>
            <a:r>
              <a:rPr lang="en-US" dirty="0" smtClean="0"/>
              <a:t>Four types:</a:t>
            </a:r>
          </a:p>
          <a:p>
            <a:pPr lvl="1"/>
            <a:r>
              <a:rPr lang="en-US" dirty="0" smtClean="0"/>
              <a:t>Hinge</a:t>
            </a:r>
          </a:p>
          <a:p>
            <a:pPr lvl="1"/>
            <a:r>
              <a:rPr lang="en-US" dirty="0" smtClean="0"/>
              <a:t>Pivot</a:t>
            </a:r>
          </a:p>
          <a:p>
            <a:pPr lvl="1"/>
            <a:r>
              <a:rPr lang="en-US" dirty="0" smtClean="0"/>
              <a:t>Ball and Socket</a:t>
            </a:r>
          </a:p>
          <a:p>
            <a:pPr lvl="1"/>
            <a:r>
              <a:rPr lang="en-US" dirty="0" smtClean="0"/>
              <a:t>Gliding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2469</TotalTime>
  <Words>510</Words>
  <Application>Microsoft Office PowerPoint</Application>
  <PresentationFormat>On-screen Show (4:3)</PresentationFormat>
  <Paragraphs>99</Paragraphs>
  <Slides>28</Slides>
  <Notes>2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Textured</vt:lpstr>
      <vt:lpstr>Skeletal System</vt:lpstr>
      <vt:lpstr>Skeletal Functions</vt:lpstr>
      <vt:lpstr>Bone Formation and Growth</vt:lpstr>
      <vt:lpstr>Bone Structure</vt:lpstr>
      <vt:lpstr>Parts of a Bone</vt:lpstr>
      <vt:lpstr>Slide 6</vt:lpstr>
      <vt:lpstr>Joints</vt:lpstr>
      <vt:lpstr>Immovable</vt:lpstr>
      <vt:lpstr>Movable Joint</vt:lpstr>
      <vt:lpstr>Hinge Joint</vt:lpstr>
      <vt:lpstr>Pivot Joint</vt:lpstr>
      <vt:lpstr>Gliding Joint</vt:lpstr>
      <vt:lpstr>Ball and Socket Joint</vt:lpstr>
      <vt:lpstr>Slide 14</vt:lpstr>
      <vt:lpstr>Slide 15</vt:lpstr>
      <vt:lpstr>Taking care of your bones</vt:lpstr>
      <vt:lpstr>Arthritis</vt:lpstr>
      <vt:lpstr>Osteoporosis</vt:lpstr>
      <vt:lpstr>Bone Injuries</vt:lpstr>
      <vt:lpstr>Slide 20</vt:lpstr>
      <vt:lpstr>Slide 21</vt:lpstr>
      <vt:lpstr>Diagnosing Bone Injuries</vt:lpstr>
      <vt:lpstr>X-rays</vt:lpstr>
      <vt:lpstr>MRI</vt:lpstr>
      <vt:lpstr>Treating Bone Injuries</vt:lpstr>
      <vt:lpstr>Joint replacement</vt:lpstr>
      <vt:lpstr>Arthroscopy</vt:lpstr>
      <vt:lpstr>Slide 28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acollins</cp:lastModifiedBy>
  <cp:revision>151</cp:revision>
  <dcterms:created xsi:type="dcterms:W3CDTF">1601-01-01T00:00:00Z</dcterms:created>
  <dcterms:modified xsi:type="dcterms:W3CDTF">2015-05-07T16:24:30Z</dcterms:modified>
</cp:coreProperties>
</file>