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8" r:id="rId3"/>
    <p:sldId id="268" r:id="rId4"/>
    <p:sldId id="269" r:id="rId5"/>
    <p:sldId id="265" r:id="rId6"/>
    <p:sldId id="266" r:id="rId7"/>
    <p:sldId id="267"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2"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07CF24-EBC2-4398-B5D1-E9ACCEC2712A}" type="datetimeFigureOut">
              <a:rPr lang="en-US" smtClean="0"/>
              <a:pPr/>
              <a:t>9/23/2015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E948C-2A8D-4ACA-AC2B-C55638D66F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a detective. </a:t>
            </a:r>
          </a:p>
          <a:p>
            <a:r>
              <a:rPr lang="en-US" dirty="0" smtClean="0"/>
              <a:t>Deciding what to wear for</a:t>
            </a:r>
            <a:r>
              <a:rPr lang="en-US" baseline="0" dirty="0" smtClean="0"/>
              <a:t> school.</a:t>
            </a:r>
            <a:endParaRPr lang="en-US" baseline="0" smtClean="0"/>
          </a:p>
          <a:p>
            <a:endParaRPr lang="en-US" dirty="0"/>
          </a:p>
        </p:txBody>
      </p:sp>
      <p:sp>
        <p:nvSpPr>
          <p:cNvPr id="4" name="Slide Number Placeholder 3"/>
          <p:cNvSpPr>
            <a:spLocks noGrp="1"/>
          </p:cNvSpPr>
          <p:nvPr>
            <p:ph type="sldNum" sz="quarter" idx="10"/>
          </p:nvPr>
        </p:nvSpPr>
        <p:spPr/>
        <p:txBody>
          <a:bodyPr/>
          <a:lstStyle/>
          <a:p>
            <a:fld id="{C88E948C-2A8D-4ACA-AC2B-C55638D66F3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Clouds=rain</a:t>
            </a:r>
          </a:p>
          <a:p>
            <a:r>
              <a:rPr lang="en-US" dirty="0" smtClean="0"/>
              <a:t>Crime scene body= dead</a:t>
            </a:r>
          </a:p>
          <a:p>
            <a:r>
              <a:rPr lang="en-US" dirty="0" smtClean="0"/>
              <a:t>Classifying music on </a:t>
            </a:r>
            <a:r>
              <a:rPr lang="en-US" dirty="0" err="1" smtClean="0"/>
              <a:t>Ipod</a:t>
            </a:r>
            <a:endParaRPr lang="en-US" dirty="0" smtClean="0"/>
          </a:p>
          <a:p>
            <a:r>
              <a:rPr lang="en-US" dirty="0" smtClean="0"/>
              <a:t>Models=too</a:t>
            </a:r>
            <a:r>
              <a:rPr lang="en-US" baseline="0" dirty="0" smtClean="0"/>
              <a:t> big or too small (DNA)</a:t>
            </a:r>
            <a:endParaRPr lang="en-US" dirty="0"/>
          </a:p>
        </p:txBody>
      </p:sp>
      <p:sp>
        <p:nvSpPr>
          <p:cNvPr id="4" name="Slide Number Placeholder 3"/>
          <p:cNvSpPr>
            <a:spLocks noGrp="1"/>
          </p:cNvSpPr>
          <p:nvPr>
            <p:ph type="sldNum" sz="quarter" idx="10"/>
          </p:nvPr>
        </p:nvSpPr>
        <p:spPr/>
        <p:txBody>
          <a:bodyPr/>
          <a:lstStyle/>
          <a:p>
            <a:fld id="{C88E948C-2A8D-4ACA-AC2B-C55638D66F3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 hour energy drink</a:t>
            </a:r>
            <a:endParaRPr lang="en-US" dirty="0"/>
          </a:p>
        </p:txBody>
      </p:sp>
      <p:sp>
        <p:nvSpPr>
          <p:cNvPr id="4" name="Slide Number Placeholder 3"/>
          <p:cNvSpPr>
            <a:spLocks noGrp="1"/>
          </p:cNvSpPr>
          <p:nvPr>
            <p:ph type="sldNum" sz="quarter" idx="10"/>
          </p:nvPr>
        </p:nvSpPr>
        <p:spPr/>
        <p:txBody>
          <a:bodyPr/>
          <a:lstStyle/>
          <a:p>
            <a:fld id="{C88E948C-2A8D-4ACA-AC2B-C55638D66F3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Five</a:t>
            </a:r>
            <a:r>
              <a:rPr lang="en-US" baseline="0" dirty="0" smtClean="0"/>
              <a:t> hour energy example</a:t>
            </a:r>
          </a:p>
          <a:p>
            <a:r>
              <a:rPr lang="en-US" baseline="0" dirty="0" smtClean="0"/>
              <a:t>Spaghetti </a:t>
            </a:r>
            <a:r>
              <a:rPr lang="en-US" baseline="0" smtClean="0"/>
              <a:t>bridge experiment</a:t>
            </a:r>
            <a:endParaRPr lang="en-US" dirty="0"/>
          </a:p>
        </p:txBody>
      </p:sp>
      <p:sp>
        <p:nvSpPr>
          <p:cNvPr id="4" name="Slide Number Placeholder 3"/>
          <p:cNvSpPr>
            <a:spLocks noGrp="1"/>
          </p:cNvSpPr>
          <p:nvPr>
            <p:ph type="sldNum" sz="quarter" idx="10"/>
          </p:nvPr>
        </p:nvSpPr>
        <p:spPr/>
        <p:txBody>
          <a:bodyPr/>
          <a:lstStyle/>
          <a:p>
            <a:fld id="{C88E948C-2A8D-4ACA-AC2B-C55638D66F3A}"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9/23/2015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9/23/2015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9/23/2015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9/23/2015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9/23/2015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Scientific Method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What is science?</a:t>
            </a:r>
            <a:endParaRPr lang="en-US" dirty="0"/>
          </a:p>
        </p:txBody>
      </p:sp>
      <p:sp>
        <p:nvSpPr>
          <p:cNvPr id="3" name="Content Placeholder 2"/>
          <p:cNvSpPr>
            <a:spLocks noGrp="1"/>
          </p:cNvSpPr>
          <p:nvPr>
            <p:ph idx="1"/>
          </p:nvPr>
        </p:nvSpPr>
        <p:spPr/>
        <p:txBody>
          <a:bodyPr/>
          <a:lstStyle/>
          <a:p>
            <a:r>
              <a:rPr lang="en-US" dirty="0" smtClean="0"/>
              <a:t>A way or process used to investigate the world around us.</a:t>
            </a:r>
          </a:p>
          <a:p>
            <a:r>
              <a:rPr lang="en-US" dirty="0" smtClean="0"/>
              <a:t>Used to solve problems.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Skills  Needed</a:t>
            </a:r>
            <a:endParaRPr lang="en-US" dirty="0"/>
          </a:p>
        </p:txBody>
      </p:sp>
      <p:sp>
        <p:nvSpPr>
          <p:cNvPr id="3" name="Content Placeholder 2"/>
          <p:cNvSpPr>
            <a:spLocks noGrp="1"/>
          </p:cNvSpPr>
          <p:nvPr>
            <p:ph idx="1"/>
          </p:nvPr>
        </p:nvSpPr>
        <p:spPr/>
        <p:txBody>
          <a:bodyPr/>
          <a:lstStyle/>
          <a:p>
            <a:r>
              <a:rPr lang="en-US" dirty="0" smtClean="0"/>
              <a:t>Observing</a:t>
            </a:r>
          </a:p>
          <a:p>
            <a:r>
              <a:rPr lang="en-US" dirty="0" smtClean="0"/>
              <a:t>Inferring</a:t>
            </a:r>
          </a:p>
          <a:p>
            <a:r>
              <a:rPr lang="en-US" dirty="0" smtClean="0"/>
              <a:t>Predicting</a:t>
            </a:r>
          </a:p>
          <a:p>
            <a:r>
              <a:rPr lang="en-US" dirty="0" smtClean="0"/>
              <a:t>Classifying</a:t>
            </a:r>
          </a:p>
          <a:p>
            <a:r>
              <a:rPr lang="en-US" dirty="0" smtClean="0"/>
              <a:t>Making Models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Qualities Needed</a:t>
            </a:r>
            <a:endParaRPr lang="en-US" dirty="0"/>
          </a:p>
        </p:txBody>
      </p:sp>
      <p:sp>
        <p:nvSpPr>
          <p:cNvPr id="3" name="Content Placeholder 2"/>
          <p:cNvSpPr>
            <a:spLocks noGrp="1"/>
          </p:cNvSpPr>
          <p:nvPr>
            <p:ph idx="1"/>
          </p:nvPr>
        </p:nvSpPr>
        <p:spPr/>
        <p:txBody>
          <a:bodyPr/>
          <a:lstStyle/>
          <a:p>
            <a:r>
              <a:rPr lang="en-US" dirty="0" smtClean="0"/>
              <a:t>Curious</a:t>
            </a:r>
          </a:p>
          <a:p>
            <a:r>
              <a:rPr lang="en-US" dirty="0" smtClean="0"/>
              <a:t>Honest</a:t>
            </a:r>
          </a:p>
          <a:p>
            <a:r>
              <a:rPr lang="en-US" dirty="0" smtClean="0"/>
              <a:t>Open minded</a:t>
            </a:r>
          </a:p>
          <a:p>
            <a:r>
              <a:rPr lang="en-US" dirty="0" smtClean="0"/>
              <a:t>Skeptic</a:t>
            </a:r>
          </a:p>
          <a:p>
            <a:r>
              <a:rPr lang="en-US" dirty="0" smtClean="0"/>
              <a:t>Creative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Scientific Method</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State the problem</a:t>
            </a:r>
          </a:p>
          <a:p>
            <a:pPr marL="514350" indent="-514350">
              <a:buFont typeface="+mj-lt"/>
              <a:buAutoNum type="arabicPeriod"/>
            </a:pPr>
            <a:r>
              <a:rPr lang="en-US" dirty="0" smtClean="0"/>
              <a:t>Gather information</a:t>
            </a:r>
          </a:p>
          <a:p>
            <a:pPr marL="514350" indent="-514350">
              <a:buFont typeface="+mj-lt"/>
              <a:buAutoNum type="arabicPeriod"/>
            </a:pPr>
            <a:r>
              <a:rPr lang="en-US" dirty="0" smtClean="0"/>
              <a:t>Form a hypothesis</a:t>
            </a:r>
          </a:p>
          <a:p>
            <a:pPr marL="514350" indent="-514350">
              <a:buFont typeface="+mj-lt"/>
              <a:buAutoNum type="arabicPeriod"/>
            </a:pPr>
            <a:r>
              <a:rPr lang="en-US" dirty="0" smtClean="0"/>
              <a:t>Test your hypothesis</a:t>
            </a:r>
          </a:p>
          <a:p>
            <a:pPr marL="514350" indent="-514350">
              <a:buFont typeface="+mj-lt"/>
              <a:buAutoNum type="arabicPeriod"/>
            </a:pPr>
            <a:r>
              <a:rPr lang="en-US" dirty="0" smtClean="0"/>
              <a:t>Record and analyze data</a:t>
            </a:r>
          </a:p>
          <a:p>
            <a:pPr marL="514350" indent="-514350">
              <a:buFont typeface="+mj-lt"/>
              <a:buAutoNum type="arabicPeriod"/>
            </a:pPr>
            <a:r>
              <a:rPr lang="en-US" dirty="0" smtClean="0"/>
              <a:t>Draw conclusions</a:t>
            </a:r>
          </a:p>
          <a:p>
            <a:pPr marL="514350" indent="-514350">
              <a:buFont typeface="+mj-lt"/>
              <a:buAutoNum type="arabicPeriod"/>
            </a:pPr>
            <a:r>
              <a:rPr lang="en-US" dirty="0" smtClean="0"/>
              <a:t>Communicate findings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chemeClr val="tx1"/>
                </a:solidFill>
              </a:rPr>
              <a:t>Designing a controlled experiment</a:t>
            </a:r>
            <a:endParaRPr lang="en-US" dirty="0">
              <a:solidFill>
                <a:schemeClr val="tx1"/>
              </a:solidFill>
            </a:endParaRPr>
          </a:p>
        </p:txBody>
      </p:sp>
      <p:sp>
        <p:nvSpPr>
          <p:cNvPr id="3" name="Content Placeholder 2"/>
          <p:cNvSpPr>
            <a:spLocks noGrp="1"/>
          </p:cNvSpPr>
          <p:nvPr>
            <p:ph idx="1"/>
          </p:nvPr>
        </p:nvSpPr>
        <p:spPr/>
        <p:txBody>
          <a:bodyPr/>
          <a:lstStyle/>
          <a:p>
            <a:pPr marL="514350" indent="-514350"/>
            <a:r>
              <a:rPr lang="en-US" dirty="0" smtClean="0"/>
              <a:t>Choose an accurate number of trials</a:t>
            </a:r>
          </a:p>
          <a:p>
            <a:pPr marL="514350" indent="-514350"/>
            <a:r>
              <a:rPr lang="en-US" dirty="0" smtClean="0"/>
              <a:t>Select appropriate materials</a:t>
            </a:r>
          </a:p>
          <a:p>
            <a:pPr marL="514350" indent="-514350"/>
            <a:r>
              <a:rPr lang="en-US" dirty="0" smtClean="0"/>
              <a:t>Eliminate bias</a:t>
            </a:r>
          </a:p>
          <a:p>
            <a:pPr marL="514350" indent="-514350"/>
            <a:r>
              <a:rPr lang="en-US" dirty="0" smtClean="0"/>
              <a:t>Control variables</a:t>
            </a:r>
          </a:p>
          <a:p>
            <a:pPr marL="514350" indent="-51435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Controlled Experiment</a:t>
            </a:r>
            <a:endParaRPr lang="en-US" dirty="0"/>
          </a:p>
        </p:txBody>
      </p:sp>
      <p:sp>
        <p:nvSpPr>
          <p:cNvPr id="3" name="Content Placeholder 2"/>
          <p:cNvSpPr>
            <a:spLocks noGrp="1"/>
          </p:cNvSpPr>
          <p:nvPr>
            <p:ph idx="1"/>
          </p:nvPr>
        </p:nvSpPr>
        <p:spPr/>
        <p:txBody>
          <a:bodyPr>
            <a:normAutofit lnSpcReduction="10000"/>
          </a:bodyPr>
          <a:lstStyle/>
          <a:p>
            <a:r>
              <a:rPr lang="en-US" dirty="0" smtClean="0"/>
              <a:t>Control:</a:t>
            </a:r>
          </a:p>
          <a:p>
            <a:endParaRPr lang="en-US" dirty="0" smtClean="0"/>
          </a:p>
          <a:p>
            <a:r>
              <a:rPr lang="en-US" dirty="0" smtClean="0"/>
              <a:t>Constants:</a:t>
            </a:r>
          </a:p>
          <a:p>
            <a:pPr>
              <a:buNone/>
            </a:pPr>
            <a:r>
              <a:rPr lang="en-US" dirty="0" smtClean="0"/>
              <a:t>	(same)</a:t>
            </a:r>
          </a:p>
          <a:p>
            <a:pPr>
              <a:buNone/>
            </a:pPr>
            <a:endParaRPr lang="en-US" dirty="0" smtClean="0"/>
          </a:p>
          <a:p>
            <a:r>
              <a:rPr lang="en-US" dirty="0" smtClean="0"/>
              <a:t>Independent variable:</a:t>
            </a:r>
          </a:p>
          <a:p>
            <a:pPr>
              <a:buNone/>
            </a:pPr>
            <a:r>
              <a:rPr lang="en-US" dirty="0" smtClean="0"/>
              <a:t>	(changed)</a:t>
            </a:r>
          </a:p>
          <a:p>
            <a:pPr>
              <a:buNone/>
            </a:pPr>
            <a:endParaRPr lang="en-US" dirty="0" smtClean="0"/>
          </a:p>
          <a:p>
            <a:r>
              <a:rPr lang="en-US" dirty="0" smtClean="0"/>
              <a:t>Dependent variable:</a:t>
            </a:r>
          </a:p>
          <a:p>
            <a:pPr>
              <a:buNone/>
            </a:pPr>
            <a:r>
              <a:rPr lang="en-US" dirty="0" smtClean="0"/>
              <a:t>	(measured)</a:t>
            </a:r>
          </a:p>
          <a:p>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 y="152400"/>
            <a:ext cx="8915400" cy="457200"/>
          </a:xfrm>
          <a:prstGeom prst="rect">
            <a:avLst/>
          </a:prstGeom>
          <a:solidFill>
            <a:srgbClr val="FF6699"/>
          </a:solidFill>
          <a:ln w="9525">
            <a:noFill/>
            <a:miter lim="800000"/>
            <a:headEnd/>
            <a:tailEnd/>
          </a:ln>
          <a:effectLst/>
        </p:spPr>
        <p:txBody>
          <a:bodyPr anchor="ctr">
            <a:spAutoFit/>
          </a:bodyPr>
          <a:lstStyle/>
          <a:p>
            <a:pPr algn="ctr"/>
            <a:r>
              <a:rPr lang="en-US" sz="2400" b="1" dirty="0">
                <a:latin typeface="Times New Roman" pitchFamily="18" charset="0"/>
              </a:rPr>
              <a:t>Read the information below and then answer the questions.</a:t>
            </a:r>
          </a:p>
        </p:txBody>
      </p:sp>
      <p:sp>
        <p:nvSpPr>
          <p:cNvPr id="6147" name="Text Box 3"/>
          <p:cNvSpPr txBox="1">
            <a:spLocks noChangeArrowheads="1"/>
          </p:cNvSpPr>
          <p:nvPr/>
        </p:nvSpPr>
        <p:spPr bwMode="auto">
          <a:xfrm>
            <a:off x="1524000" y="746125"/>
            <a:ext cx="7391400" cy="2225675"/>
          </a:xfrm>
          <a:prstGeom prst="rect">
            <a:avLst/>
          </a:prstGeom>
          <a:noFill/>
          <a:ln w="9525">
            <a:noFill/>
            <a:miter lim="800000"/>
            <a:headEnd/>
            <a:tailEnd/>
          </a:ln>
          <a:effectLst/>
        </p:spPr>
        <p:txBody>
          <a:bodyPr>
            <a:spAutoFit/>
          </a:bodyPr>
          <a:lstStyle/>
          <a:p>
            <a:pPr algn="just">
              <a:spcBef>
                <a:spcPct val="50000"/>
              </a:spcBef>
            </a:pPr>
            <a:r>
              <a:rPr lang="en-US" sz="2000" dirty="0">
                <a:latin typeface="Times New Roman" pitchFamily="18" charset="0"/>
              </a:rPr>
              <a:t>SpongeBob loves to grow flowers for his pal Sandy, who loves big, colorful flowers.  He found a new brand of seeds coated with a special “booster” fertilizer that said it would produce huge flowers.  He planted 5 of the new seeds in one container and 5 of the old brand of seeds in another container.  He placed both containers on a sunny windowsill and watered them every day.  He measured the diameter of each flower, which is shown in the chart.</a:t>
            </a:r>
          </a:p>
        </p:txBody>
      </p:sp>
      <p:sp>
        <p:nvSpPr>
          <p:cNvPr id="6148" name="Text Box 4"/>
          <p:cNvSpPr txBox="1">
            <a:spLocks noChangeArrowheads="1"/>
          </p:cNvSpPr>
          <p:nvPr/>
        </p:nvSpPr>
        <p:spPr bwMode="auto">
          <a:xfrm>
            <a:off x="228600" y="4114800"/>
            <a:ext cx="4038600" cy="396875"/>
          </a:xfrm>
          <a:prstGeom prst="rect">
            <a:avLst/>
          </a:prstGeom>
          <a:noFill/>
          <a:ln w="9525">
            <a:noFill/>
            <a:miter lim="800000"/>
            <a:headEnd/>
            <a:tailEnd/>
          </a:ln>
          <a:effectLst/>
        </p:spPr>
        <p:txBody>
          <a:bodyPr>
            <a:spAutoFit/>
          </a:bodyPr>
          <a:lstStyle/>
          <a:p>
            <a:pPr marL="342900" indent="-342900" algn="just">
              <a:spcBef>
                <a:spcPct val="50000"/>
              </a:spcBef>
              <a:buFontTx/>
              <a:buAutoNum type="arabicPeriod"/>
            </a:pPr>
            <a:r>
              <a:rPr lang="en-US" sz="2000" dirty="0">
                <a:latin typeface="Times New Roman" pitchFamily="18" charset="0"/>
              </a:rPr>
              <a:t>Which group was the control?</a:t>
            </a:r>
          </a:p>
        </p:txBody>
      </p:sp>
      <p:sp>
        <p:nvSpPr>
          <p:cNvPr id="6149" name="Text Box 5"/>
          <p:cNvSpPr txBox="1">
            <a:spLocks noChangeArrowheads="1"/>
          </p:cNvSpPr>
          <p:nvPr/>
        </p:nvSpPr>
        <p:spPr bwMode="auto">
          <a:xfrm>
            <a:off x="228600" y="4643438"/>
            <a:ext cx="40386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2. What is the independent variable?</a:t>
            </a:r>
          </a:p>
        </p:txBody>
      </p:sp>
      <p:sp>
        <p:nvSpPr>
          <p:cNvPr id="6150" name="Text Box 6"/>
          <p:cNvSpPr txBox="1">
            <a:spLocks noChangeArrowheads="1"/>
          </p:cNvSpPr>
          <p:nvPr/>
        </p:nvSpPr>
        <p:spPr bwMode="auto">
          <a:xfrm>
            <a:off x="228600" y="5173663"/>
            <a:ext cx="40386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3. What is the dependent variable?</a:t>
            </a:r>
          </a:p>
        </p:txBody>
      </p:sp>
      <p:sp>
        <p:nvSpPr>
          <p:cNvPr id="6151" name="Text Box 7"/>
          <p:cNvSpPr txBox="1">
            <a:spLocks noChangeArrowheads="1"/>
          </p:cNvSpPr>
          <p:nvPr/>
        </p:nvSpPr>
        <p:spPr bwMode="auto">
          <a:xfrm>
            <a:off x="228600" y="5702300"/>
            <a:ext cx="63246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4. What is the average diameter for each group</a:t>
            </a:r>
            <a:r>
              <a:rPr lang="en-US" sz="2000" dirty="0">
                <a:solidFill>
                  <a:srgbClr val="FF0000"/>
                </a:solidFill>
                <a:latin typeface="Times New Roman" pitchFamily="18" charset="0"/>
              </a:rPr>
              <a:t>?</a:t>
            </a:r>
          </a:p>
        </p:txBody>
      </p:sp>
      <p:pic>
        <p:nvPicPr>
          <p:cNvPr id="6152" name="Picture 8"/>
          <p:cNvPicPr>
            <a:picLocks noChangeAspect="1" noChangeArrowheads="1"/>
          </p:cNvPicPr>
          <p:nvPr/>
        </p:nvPicPr>
        <p:blipFill>
          <a:blip r:embed="rId2" cstate="print"/>
          <a:srcRect/>
          <a:stretch>
            <a:fillRect/>
          </a:stretch>
        </p:blipFill>
        <p:spPr bwMode="auto">
          <a:xfrm>
            <a:off x="152400" y="944563"/>
            <a:ext cx="1420813" cy="1828800"/>
          </a:xfrm>
          <a:prstGeom prst="rect">
            <a:avLst/>
          </a:prstGeom>
          <a:noFill/>
          <a:ln w="9525">
            <a:noFill/>
            <a:miter lim="800000"/>
            <a:headEnd/>
            <a:tailEnd/>
          </a:ln>
          <a:effectLst/>
        </p:spPr>
      </p:pic>
      <p:graphicFrame>
        <p:nvGraphicFramePr>
          <p:cNvPr id="6153" name="Group 9"/>
          <p:cNvGraphicFramePr>
            <a:graphicFrameLocks noGrp="1"/>
          </p:cNvGraphicFramePr>
          <p:nvPr/>
        </p:nvGraphicFramePr>
        <p:xfrm>
          <a:off x="457200" y="3048000"/>
          <a:ext cx="8458200" cy="792480"/>
        </p:xfrm>
        <a:graphic>
          <a:graphicData uri="http://schemas.openxmlformats.org/drawingml/2006/table">
            <a:tbl>
              <a:tblPr/>
              <a:tblGrid>
                <a:gridCol w="1409700"/>
                <a:gridCol w="1409700"/>
                <a:gridCol w="1409700"/>
                <a:gridCol w="1409700"/>
                <a:gridCol w="1409700"/>
                <a:gridCol w="14097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Old Seeds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10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14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 cm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New Seeds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8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14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10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12 cm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16 cm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6" name="Text Box 32"/>
          <p:cNvSpPr txBox="1">
            <a:spLocks noChangeArrowheads="1"/>
          </p:cNvSpPr>
          <p:nvPr/>
        </p:nvSpPr>
        <p:spPr bwMode="auto">
          <a:xfrm>
            <a:off x="228600" y="6232525"/>
            <a:ext cx="63246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5. Which seeds are the best for big flowers?</a:t>
            </a:r>
          </a:p>
        </p:txBody>
      </p:sp>
      <p:sp>
        <p:nvSpPr>
          <p:cNvPr id="6177" name="Text Box 33"/>
          <p:cNvSpPr txBox="1">
            <a:spLocks noChangeArrowheads="1"/>
          </p:cNvSpPr>
          <p:nvPr/>
        </p:nvSpPr>
        <p:spPr bwMode="auto">
          <a:xfrm>
            <a:off x="3962400" y="3962400"/>
            <a:ext cx="4267200" cy="707886"/>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rgbClr val="FF0000"/>
                </a:solidFill>
                <a:latin typeface="Times New Roman" pitchFamily="18" charset="0"/>
              </a:rPr>
              <a:t>The seeds without </a:t>
            </a:r>
            <a:r>
              <a:rPr lang="en-US" sz="2000" dirty="0" smtClean="0">
                <a:solidFill>
                  <a:srgbClr val="FF0000"/>
                </a:solidFill>
                <a:latin typeface="Times New Roman" pitchFamily="18" charset="0"/>
              </a:rPr>
              <a:t>the fertilizer (old seeds)</a:t>
            </a:r>
            <a:endParaRPr lang="en-US" sz="2000" dirty="0">
              <a:solidFill>
                <a:srgbClr val="FF0000"/>
              </a:solidFill>
              <a:latin typeface="Times New Roman" pitchFamily="18" charset="0"/>
            </a:endParaRPr>
          </a:p>
        </p:txBody>
      </p:sp>
      <p:sp>
        <p:nvSpPr>
          <p:cNvPr id="6178" name="Text Box 34"/>
          <p:cNvSpPr txBox="1">
            <a:spLocks noChangeArrowheads="1"/>
          </p:cNvSpPr>
          <p:nvPr/>
        </p:nvSpPr>
        <p:spPr bwMode="auto">
          <a:xfrm>
            <a:off x="4267200" y="4632325"/>
            <a:ext cx="37338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smtClean="0">
                <a:solidFill>
                  <a:srgbClr val="FF0000"/>
                </a:solidFill>
                <a:latin typeface="Times New Roman" pitchFamily="18" charset="0"/>
              </a:rPr>
              <a:t>fertilizer</a:t>
            </a:r>
            <a:endParaRPr lang="en-US" sz="2000" dirty="0">
              <a:solidFill>
                <a:srgbClr val="FF0000"/>
              </a:solidFill>
              <a:latin typeface="Times New Roman" pitchFamily="18" charset="0"/>
            </a:endParaRPr>
          </a:p>
        </p:txBody>
      </p:sp>
      <p:sp>
        <p:nvSpPr>
          <p:cNvPr id="6179" name="Text Box 35"/>
          <p:cNvSpPr txBox="1">
            <a:spLocks noChangeArrowheads="1"/>
          </p:cNvSpPr>
          <p:nvPr/>
        </p:nvSpPr>
        <p:spPr bwMode="auto">
          <a:xfrm>
            <a:off x="3962400" y="5181600"/>
            <a:ext cx="40386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rgbClr val="FF0000"/>
                </a:solidFill>
                <a:latin typeface="Times New Roman" pitchFamily="18" charset="0"/>
              </a:rPr>
              <a:t>Size or diameter of the flower</a:t>
            </a:r>
          </a:p>
        </p:txBody>
      </p:sp>
      <p:sp>
        <p:nvSpPr>
          <p:cNvPr id="6180" name="Text Box 36"/>
          <p:cNvSpPr txBox="1">
            <a:spLocks noChangeArrowheads="1"/>
          </p:cNvSpPr>
          <p:nvPr/>
        </p:nvSpPr>
        <p:spPr bwMode="auto">
          <a:xfrm>
            <a:off x="5334000" y="5699125"/>
            <a:ext cx="30480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rgbClr val="FF0000"/>
                </a:solidFill>
                <a:latin typeface="Times New Roman" pitchFamily="18" charset="0"/>
              </a:rPr>
              <a:t>Old = 10 cm, New = 12 cm</a:t>
            </a:r>
          </a:p>
        </p:txBody>
      </p:sp>
      <p:sp>
        <p:nvSpPr>
          <p:cNvPr id="6181" name="Text Box 37"/>
          <p:cNvSpPr txBox="1">
            <a:spLocks noChangeArrowheads="1"/>
          </p:cNvSpPr>
          <p:nvPr/>
        </p:nvSpPr>
        <p:spPr bwMode="auto">
          <a:xfrm>
            <a:off x="4953000" y="6232525"/>
            <a:ext cx="33528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rgbClr val="FF0000"/>
                </a:solidFill>
                <a:latin typeface="Times New Roman" pitchFamily="18" charset="0"/>
              </a:rPr>
              <a:t>New seeds w/ the booster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7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7" grpId="0" animBg="1"/>
      <p:bldP spid="6178" grpId="0" animBg="1"/>
      <p:bldP spid="6179" grpId="0" animBg="1"/>
      <p:bldP spid="6180" grpId="0" animBg="1"/>
      <p:bldP spid="618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52400" y="228600"/>
            <a:ext cx="8915400" cy="457200"/>
          </a:xfrm>
          <a:prstGeom prst="rect">
            <a:avLst/>
          </a:prstGeom>
          <a:solidFill>
            <a:schemeClr val="accent2"/>
          </a:solidFill>
          <a:ln w="9525">
            <a:noFill/>
            <a:miter lim="800000"/>
            <a:headEnd/>
            <a:tailEnd/>
          </a:ln>
          <a:effectLst/>
        </p:spPr>
        <p:txBody>
          <a:bodyPr anchor="ctr">
            <a:spAutoFit/>
          </a:bodyPr>
          <a:lstStyle/>
          <a:p>
            <a:pPr algn="ctr"/>
            <a:r>
              <a:rPr lang="en-US" sz="2400" b="1">
                <a:solidFill>
                  <a:schemeClr val="bg1"/>
                </a:solidFill>
                <a:latin typeface="Times New Roman" pitchFamily="18" charset="0"/>
              </a:rPr>
              <a:t>Read the information below and then answer the questions.</a:t>
            </a:r>
          </a:p>
        </p:txBody>
      </p:sp>
      <p:sp>
        <p:nvSpPr>
          <p:cNvPr id="5123" name="Text Box 3"/>
          <p:cNvSpPr txBox="1">
            <a:spLocks noChangeArrowheads="1"/>
          </p:cNvSpPr>
          <p:nvPr/>
        </p:nvSpPr>
        <p:spPr bwMode="auto">
          <a:xfrm>
            <a:off x="228600" y="838200"/>
            <a:ext cx="5867400" cy="2530475"/>
          </a:xfrm>
          <a:prstGeom prst="rect">
            <a:avLst/>
          </a:prstGeom>
          <a:noFill/>
          <a:ln w="9525">
            <a:noFill/>
            <a:miter lim="800000"/>
            <a:headEnd/>
            <a:tailEnd/>
          </a:ln>
          <a:effectLst/>
        </p:spPr>
        <p:txBody>
          <a:bodyPr>
            <a:spAutoFit/>
          </a:bodyPr>
          <a:lstStyle/>
          <a:p>
            <a:pPr algn="just">
              <a:spcBef>
                <a:spcPct val="50000"/>
              </a:spcBef>
            </a:pPr>
            <a:r>
              <a:rPr lang="en-US" sz="2000" dirty="0">
                <a:latin typeface="Times New Roman" pitchFamily="18" charset="0"/>
              </a:rPr>
              <a:t>SpongeBob and Patrick love to go </a:t>
            </a:r>
            <a:r>
              <a:rPr lang="en-US" sz="2000" dirty="0" err="1">
                <a:latin typeface="Times New Roman" pitchFamily="18" charset="0"/>
              </a:rPr>
              <a:t>jellyfishing</a:t>
            </a:r>
            <a:r>
              <a:rPr lang="en-US" sz="2000" dirty="0">
                <a:latin typeface="Times New Roman" pitchFamily="18" charset="0"/>
              </a:rPr>
              <a:t>. They wondered if a new brand of jellyfish bait would help them catch more jellyfish.  To test their idea, they bought a big container of bait for their next 3 trips to their top-secret fishing spot.  SpongeBob fished without any bait, while Patrick used the new bait.  Both of them kept track of how many jellyfish they caught in 30 minutes, which is shown in the chart. </a:t>
            </a:r>
          </a:p>
        </p:txBody>
      </p:sp>
      <p:sp>
        <p:nvSpPr>
          <p:cNvPr id="5124" name="Text Box 4"/>
          <p:cNvSpPr txBox="1">
            <a:spLocks noChangeArrowheads="1"/>
          </p:cNvSpPr>
          <p:nvPr/>
        </p:nvSpPr>
        <p:spPr bwMode="auto">
          <a:xfrm>
            <a:off x="228600" y="3641725"/>
            <a:ext cx="8763000" cy="396875"/>
          </a:xfrm>
          <a:prstGeom prst="rect">
            <a:avLst/>
          </a:prstGeom>
          <a:noFill/>
          <a:ln w="9525">
            <a:noFill/>
            <a:miter lim="800000"/>
            <a:headEnd/>
            <a:tailEnd/>
          </a:ln>
          <a:effectLst/>
        </p:spPr>
        <p:txBody>
          <a:bodyPr>
            <a:spAutoFit/>
          </a:bodyPr>
          <a:lstStyle/>
          <a:p>
            <a:pPr marL="342900" indent="-342900" algn="just">
              <a:spcBef>
                <a:spcPct val="50000"/>
              </a:spcBef>
              <a:buFontTx/>
              <a:buAutoNum type="arabicPeriod"/>
            </a:pPr>
            <a:r>
              <a:rPr lang="en-US" sz="2000" dirty="0">
                <a:latin typeface="Times New Roman" pitchFamily="18" charset="0"/>
              </a:rPr>
              <a:t>Which person was the control?</a:t>
            </a:r>
          </a:p>
        </p:txBody>
      </p:sp>
      <p:sp>
        <p:nvSpPr>
          <p:cNvPr id="5125" name="Text Box 5"/>
          <p:cNvSpPr txBox="1">
            <a:spLocks noChangeArrowheads="1"/>
          </p:cNvSpPr>
          <p:nvPr/>
        </p:nvSpPr>
        <p:spPr bwMode="auto">
          <a:xfrm>
            <a:off x="228600" y="4327525"/>
            <a:ext cx="87630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2. What is the independent variable?</a:t>
            </a:r>
          </a:p>
        </p:txBody>
      </p:sp>
      <p:sp>
        <p:nvSpPr>
          <p:cNvPr id="5126" name="Text Box 6"/>
          <p:cNvSpPr txBox="1">
            <a:spLocks noChangeArrowheads="1"/>
          </p:cNvSpPr>
          <p:nvPr/>
        </p:nvSpPr>
        <p:spPr bwMode="auto">
          <a:xfrm>
            <a:off x="228600" y="5013325"/>
            <a:ext cx="87630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3. What is the dependent variable</a:t>
            </a:r>
            <a:r>
              <a:rPr lang="en-US" sz="2000" dirty="0">
                <a:solidFill>
                  <a:srgbClr val="FF0000"/>
                </a:solidFill>
                <a:latin typeface="Times New Roman" pitchFamily="18" charset="0"/>
              </a:rPr>
              <a:t>?</a:t>
            </a:r>
          </a:p>
        </p:txBody>
      </p:sp>
      <p:sp>
        <p:nvSpPr>
          <p:cNvPr id="5127" name="Text Box 7"/>
          <p:cNvSpPr txBox="1">
            <a:spLocks noChangeArrowheads="1"/>
          </p:cNvSpPr>
          <p:nvPr/>
        </p:nvSpPr>
        <p:spPr bwMode="auto">
          <a:xfrm>
            <a:off x="228600" y="5699125"/>
            <a:ext cx="6324600" cy="396875"/>
          </a:xfrm>
          <a:prstGeom prst="rect">
            <a:avLst/>
          </a:prstGeom>
          <a:noFill/>
          <a:ln w="9525">
            <a:noFill/>
            <a:miter lim="800000"/>
            <a:headEnd/>
            <a:tailEnd/>
          </a:ln>
          <a:effectLst/>
        </p:spPr>
        <p:txBody>
          <a:bodyPr>
            <a:spAutoFit/>
          </a:bodyPr>
          <a:lstStyle/>
          <a:p>
            <a:pPr marL="342900" indent="-342900" algn="just">
              <a:spcBef>
                <a:spcPct val="50000"/>
              </a:spcBef>
            </a:pPr>
            <a:r>
              <a:rPr lang="en-US" sz="2000" dirty="0">
                <a:latin typeface="Times New Roman" pitchFamily="18" charset="0"/>
              </a:rPr>
              <a:t>4. Based on the data, how would you rate the new bait?</a:t>
            </a:r>
          </a:p>
        </p:txBody>
      </p:sp>
      <p:graphicFrame>
        <p:nvGraphicFramePr>
          <p:cNvPr id="5128" name="Group 8"/>
          <p:cNvGraphicFramePr>
            <a:graphicFrameLocks noGrp="1"/>
          </p:cNvGraphicFramePr>
          <p:nvPr/>
        </p:nvGraphicFramePr>
        <p:xfrm>
          <a:off x="6248400" y="990600"/>
          <a:ext cx="2667000" cy="1661160"/>
        </p:xfrm>
        <a:graphic>
          <a:graphicData uri="http://schemas.openxmlformats.org/drawingml/2006/table">
            <a:tbl>
              <a:tblPr/>
              <a:tblGrid>
                <a:gridCol w="1333500"/>
                <a:gridCol w="1333500"/>
              </a:tblGrid>
              <a:tr h="190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SpongeBob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Patrick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46" name="Text Box 26"/>
          <p:cNvSpPr txBox="1">
            <a:spLocks noChangeArrowheads="1"/>
          </p:cNvSpPr>
          <p:nvPr/>
        </p:nvSpPr>
        <p:spPr bwMode="auto">
          <a:xfrm>
            <a:off x="3962400" y="3641725"/>
            <a:ext cx="27432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chemeClr val="bg1"/>
                </a:solidFill>
                <a:latin typeface="Times New Roman" pitchFamily="18" charset="0"/>
              </a:rPr>
              <a:t>SpongeBob</a:t>
            </a:r>
          </a:p>
        </p:txBody>
      </p:sp>
      <p:sp>
        <p:nvSpPr>
          <p:cNvPr id="5147" name="Text Box 27"/>
          <p:cNvSpPr txBox="1">
            <a:spLocks noChangeArrowheads="1"/>
          </p:cNvSpPr>
          <p:nvPr/>
        </p:nvSpPr>
        <p:spPr bwMode="auto">
          <a:xfrm>
            <a:off x="4114800" y="4327525"/>
            <a:ext cx="27432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chemeClr val="bg1"/>
                </a:solidFill>
                <a:latin typeface="Times New Roman" pitchFamily="18" charset="0"/>
              </a:rPr>
              <a:t>Jellyfish Bait</a:t>
            </a:r>
          </a:p>
        </p:txBody>
      </p:sp>
      <p:sp>
        <p:nvSpPr>
          <p:cNvPr id="5148" name="Text Box 28"/>
          <p:cNvSpPr txBox="1">
            <a:spLocks noChangeArrowheads="1"/>
          </p:cNvSpPr>
          <p:nvPr/>
        </p:nvSpPr>
        <p:spPr bwMode="auto">
          <a:xfrm>
            <a:off x="3962400" y="5013325"/>
            <a:ext cx="3352800" cy="3968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chemeClr val="bg1"/>
                </a:solidFill>
                <a:latin typeface="Times New Roman" pitchFamily="18" charset="0"/>
              </a:rPr>
              <a:t>Number of jellyfish caught</a:t>
            </a:r>
          </a:p>
        </p:txBody>
      </p:sp>
      <p:sp>
        <p:nvSpPr>
          <p:cNvPr id="5149" name="Text Box 29"/>
          <p:cNvSpPr txBox="1">
            <a:spLocks noChangeArrowheads="1"/>
          </p:cNvSpPr>
          <p:nvPr/>
        </p:nvSpPr>
        <p:spPr bwMode="auto">
          <a:xfrm>
            <a:off x="609600" y="6096000"/>
            <a:ext cx="8382000" cy="701675"/>
          </a:xfrm>
          <a:prstGeom prst="rect">
            <a:avLst/>
          </a:prstGeom>
          <a:solidFill>
            <a:srgbClr val="FFFF00"/>
          </a:solidFill>
          <a:ln w="9525">
            <a:noFill/>
            <a:miter lim="800000"/>
            <a:headEnd/>
            <a:tailEnd/>
          </a:ln>
          <a:effectLst/>
        </p:spPr>
        <p:txBody>
          <a:bodyPr>
            <a:spAutoFit/>
          </a:bodyPr>
          <a:lstStyle/>
          <a:p>
            <a:pPr>
              <a:spcBef>
                <a:spcPct val="50000"/>
              </a:spcBef>
            </a:pPr>
            <a:r>
              <a:rPr lang="en-US" sz="2000" dirty="0">
                <a:solidFill>
                  <a:schemeClr val="bg1"/>
                </a:solidFill>
                <a:latin typeface="Times New Roman" pitchFamily="18" charset="0"/>
              </a:rPr>
              <a:t>The bait appears to have helped a small amount, but shouldn’t be rated as a great deal. Overall Patrick caught 2 more jellyfish than SpongeBob</a:t>
            </a:r>
            <a:r>
              <a:rPr lang="en-US" sz="200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6" grpId="0" animBg="1"/>
      <p:bldP spid="5147" grpId="0" animBg="1"/>
      <p:bldP spid="5148" grpId="0" animBg="1"/>
      <p:bldP spid="514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1134</TotalTime>
  <Words>500</Words>
  <Application>Microsoft Office PowerPoint</Application>
  <PresentationFormat>On-screen Show (4:3)</PresentationFormat>
  <Paragraphs>95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The Scientific Method</vt:lpstr>
      <vt:lpstr>What is science?</vt:lpstr>
      <vt:lpstr>Skills  Needed</vt:lpstr>
      <vt:lpstr>Qualities Needed</vt:lpstr>
      <vt:lpstr>Scientific Method</vt:lpstr>
      <vt:lpstr>Designing a controlled experiment</vt:lpstr>
      <vt:lpstr>Controlled Experiment</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dc:title>
  <dc:creator/>
  <cp:lastModifiedBy>acollins</cp:lastModifiedBy>
  <cp:revision>49</cp:revision>
  <dcterms:created xsi:type="dcterms:W3CDTF">2006-08-16T00:00:00Z</dcterms:created>
  <dcterms:modified xsi:type="dcterms:W3CDTF">2015-09-23T12:19:25Z</dcterms:modified>
</cp:coreProperties>
</file>