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60" r:id="rId3"/>
    <p:sldId id="257" r:id="rId4"/>
    <p:sldId id="258" r:id="rId5"/>
    <p:sldId id="259" r:id="rId6"/>
    <p:sldId id="261" r:id="rId7"/>
    <p:sldId id="264" r:id="rId8"/>
    <p:sldId id="262" r:id="rId9"/>
    <p:sldId id="263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2" d="100"/>
          <a:sy n="32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CB410-87C8-43D6-A410-3B96EF12CC7C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B54A9-C596-4941-A569-86744C89E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3D00-0930-4F13-BFD8-F4377233B647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26709-9726-4751-AE7D-E8734D11E6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3D00-0930-4F13-BFD8-F4377233B647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26709-9726-4751-AE7D-E8734D11E6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3D00-0930-4F13-BFD8-F4377233B647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26709-9726-4751-AE7D-E8734D11E6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3D00-0930-4F13-BFD8-F4377233B647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26709-9726-4751-AE7D-E8734D11E6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3D00-0930-4F13-BFD8-F4377233B647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26709-9726-4751-AE7D-E8734D11E6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3D00-0930-4F13-BFD8-F4377233B647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26709-9726-4751-AE7D-E8734D11E6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3D00-0930-4F13-BFD8-F4377233B647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26709-9726-4751-AE7D-E8734D11E6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3D00-0930-4F13-BFD8-F4377233B647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26709-9726-4751-AE7D-E8734D11E6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3D00-0930-4F13-BFD8-F4377233B647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26709-9726-4751-AE7D-E8734D11E6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3D00-0930-4F13-BFD8-F4377233B647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26709-9726-4751-AE7D-E8734D11E6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3D00-0930-4F13-BFD8-F4377233B647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26709-9726-4751-AE7D-E8734D11E6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83D00-0930-4F13-BFD8-F4377233B647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26709-9726-4751-AE7D-E8734D11E6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Human Genetics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Blindness Test</a:t>
            </a:r>
            <a:endParaRPr lang="en-US" dirty="0"/>
          </a:p>
        </p:txBody>
      </p:sp>
      <p:pic>
        <p:nvPicPr>
          <p:cNvPr id="4" name="Content Placeholder 3" descr="imagesCALBNBT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752600"/>
            <a:ext cx="6954838" cy="347741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Effect of the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Outside factors such as diet and experience can influence traits.</a:t>
            </a:r>
          </a:p>
          <a:p>
            <a:r>
              <a:rPr lang="en-US" dirty="0" smtClean="0"/>
              <a:t>Ex:  A diet that is lacking in certain nutrients could prevent a person from being as tall as they could</a:t>
            </a:r>
          </a:p>
          <a:p>
            <a:r>
              <a:rPr lang="en-US" dirty="0" smtClean="0"/>
              <a:t>Ex:  A musician or athlete that does not practice will not be as good as they could be.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 of Human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human traits are controlled by a single gene with two alleles as was seen with Mendel’s experiments.</a:t>
            </a:r>
          </a:p>
          <a:p>
            <a:pPr lvl="1"/>
            <a:r>
              <a:rPr lang="en-US" dirty="0" smtClean="0"/>
              <a:t>Ex:  widow’s peak, dimples, cleft chins, curly hair.</a:t>
            </a:r>
            <a:endParaRPr lang="en-US" dirty="0"/>
          </a:p>
          <a:p>
            <a:r>
              <a:rPr lang="en-US" dirty="0" smtClean="0"/>
              <a:t>Other traits such as blood type and height may be controlled by many different genes or alleles.</a:t>
            </a:r>
          </a:p>
        </p:txBody>
      </p:sp>
      <p:pic>
        <p:nvPicPr>
          <p:cNvPr id="4" name="Picture 3" descr="widows-pea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4648200"/>
            <a:ext cx="20574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Alleles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Three or more forms of a gene (alleles) that code for a single trait. </a:t>
            </a:r>
          </a:p>
          <a:p>
            <a:r>
              <a:rPr lang="en-US" dirty="0" smtClean="0"/>
              <a:t> Ex:  Blood types. </a:t>
            </a:r>
          </a:p>
          <a:p>
            <a:r>
              <a:rPr lang="en-US" dirty="0" smtClean="0"/>
              <a:t>A and B are </a:t>
            </a:r>
            <a:r>
              <a:rPr lang="en-US" dirty="0" err="1" smtClean="0"/>
              <a:t>codominant</a:t>
            </a:r>
            <a:r>
              <a:rPr lang="en-US" dirty="0" smtClean="0"/>
              <a:t> to each other and dominant to O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572000" y="3048000"/>
          <a:ext cx="426720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</a:tblGrid>
              <a:tr h="629920">
                <a:tc>
                  <a:txBody>
                    <a:bodyPr/>
                    <a:lstStyle/>
                    <a:p>
                      <a:r>
                        <a:rPr lang="en-US" dirty="0" smtClean="0"/>
                        <a:t>Blood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Genotypes</a:t>
                      </a:r>
                      <a:endParaRPr lang="en-US" dirty="0"/>
                    </a:p>
                  </a:txBody>
                  <a:tcPr/>
                </a:tc>
              </a:tr>
              <a:tr h="62992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r>
                        <a:rPr lang="en-US" baseline="30000" dirty="0" smtClean="0"/>
                        <a:t>A</a:t>
                      </a:r>
                      <a:r>
                        <a:rPr lang="en-US" baseline="0" dirty="0" smtClean="0"/>
                        <a:t>I</a:t>
                      </a:r>
                      <a:r>
                        <a:rPr lang="en-US" baseline="30000" dirty="0" smtClean="0"/>
                        <a:t>A</a:t>
                      </a:r>
                      <a:r>
                        <a:rPr lang="en-US" baseline="0" dirty="0" smtClean="0"/>
                        <a:t> , </a:t>
                      </a:r>
                      <a:r>
                        <a:rPr lang="en-US" dirty="0" err="1" smtClean="0"/>
                        <a:t>I</a:t>
                      </a:r>
                      <a:r>
                        <a:rPr lang="en-US" baseline="30000" dirty="0" err="1" smtClean="0"/>
                        <a:t>A</a:t>
                      </a:r>
                      <a:r>
                        <a:rPr lang="en-US" baseline="0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</a:tr>
              <a:tr h="62992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</a:t>
                      </a:r>
                      <a:r>
                        <a:rPr lang="en-US" baseline="30000" dirty="0" smtClean="0"/>
                        <a:t>B</a:t>
                      </a:r>
                      <a:r>
                        <a:rPr lang="en-US" baseline="0" dirty="0" smtClean="0"/>
                        <a:t>I</a:t>
                      </a:r>
                      <a:r>
                        <a:rPr lang="en-US" baseline="30000" dirty="0" smtClean="0"/>
                        <a:t>B</a:t>
                      </a:r>
                      <a:r>
                        <a:rPr lang="en-US" baseline="0" dirty="0" smtClean="0"/>
                        <a:t> , </a:t>
                      </a:r>
                      <a:r>
                        <a:rPr lang="en-US" dirty="0" err="1" smtClean="0"/>
                        <a:t>I</a:t>
                      </a:r>
                      <a:r>
                        <a:rPr lang="en-US" baseline="30000" dirty="0" err="1" smtClean="0"/>
                        <a:t>B</a:t>
                      </a:r>
                      <a:r>
                        <a:rPr lang="en-US" baseline="0" dirty="0" err="1" smtClean="0"/>
                        <a:t>i</a:t>
                      </a: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</a:tr>
              <a:tr h="629920">
                <a:tc>
                  <a:txBody>
                    <a:bodyPr/>
                    <a:lstStyle/>
                    <a:p>
                      <a:r>
                        <a:rPr lang="en-US" dirty="0" smtClean="0"/>
                        <a:t>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</a:t>
                      </a:r>
                      <a:r>
                        <a:rPr lang="en-US" baseline="30000" dirty="0" smtClean="0"/>
                        <a:t>A</a:t>
                      </a:r>
                      <a:r>
                        <a:rPr lang="en-US" baseline="0" dirty="0" smtClean="0"/>
                        <a:t>I</a:t>
                      </a:r>
                      <a:r>
                        <a:rPr lang="en-US" baseline="30000" dirty="0" smtClean="0"/>
                        <a:t>B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  <a:p>
                      <a:endParaRPr lang="en-US" b="1" dirty="0"/>
                    </a:p>
                  </a:txBody>
                  <a:tcPr/>
                </a:tc>
              </a:tr>
              <a:tr h="629920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ii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Polygenic 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Traits that are controlled by more than one gene.</a:t>
            </a:r>
          </a:p>
          <a:p>
            <a:r>
              <a:rPr lang="en-US" dirty="0" smtClean="0"/>
              <a:t>Can have an additive effect.</a:t>
            </a:r>
          </a:p>
          <a:p>
            <a:r>
              <a:rPr lang="en-US" dirty="0" smtClean="0"/>
              <a:t>Ex:  Height in humans, skin color, eye color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Eye Color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known genes:  Brown, blue, green</a:t>
            </a:r>
          </a:p>
          <a:p>
            <a:r>
              <a:rPr lang="en-US" dirty="0" smtClean="0"/>
              <a:t>Brown is dominant to both green and blue</a:t>
            </a:r>
          </a:p>
          <a:p>
            <a:r>
              <a:rPr lang="en-US" dirty="0" smtClean="0"/>
              <a:t>Green is dominant blue</a:t>
            </a:r>
          </a:p>
          <a:p>
            <a:r>
              <a:rPr lang="en-US" dirty="0" smtClean="0"/>
              <a:t>Blue is recessive</a:t>
            </a:r>
          </a:p>
          <a:p>
            <a:r>
              <a:rPr lang="en-US" dirty="0" smtClean="0"/>
              <a:t>Does not explain hazel, gray, 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 Chromosomes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sex chromosomes carry genes that determine whether a person is male or female.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6" descr="ModGen_MorF_sx6746a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590800"/>
            <a:ext cx="3600450" cy="4060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 Linked 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Genes that are found on the sex chromosomes (X or Y).</a:t>
            </a:r>
          </a:p>
          <a:p>
            <a:r>
              <a:rPr lang="en-US" dirty="0" smtClean="0"/>
              <a:t>Can cause genetic disorders such as color blindness and hemophilia.</a:t>
            </a:r>
          </a:p>
          <a:p>
            <a:r>
              <a:rPr lang="en-US" dirty="0" smtClean="0"/>
              <a:t>More common in males because they have only one X chromosome.</a:t>
            </a:r>
          </a:p>
          <a:p>
            <a:r>
              <a:rPr lang="en-US" dirty="0" smtClean="0"/>
              <a:t>For recessive traits, males only need one recessive allele to display the disease.  Females have a second allele that could possibly mask it.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Blindness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Red-green colorblindness is a sex-linked trait.</a:t>
            </a:r>
          </a:p>
          <a:p>
            <a:r>
              <a:rPr lang="en-US" dirty="0" smtClean="0"/>
              <a:t> A girl who receives only one recessive allele for red-green colorblindness will not have the trait. </a:t>
            </a:r>
          </a:p>
          <a:p>
            <a:r>
              <a:rPr lang="en-US" dirty="0" smtClean="0"/>
              <a:t>However, a boy who receives one recessive allele will be colorblind.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Blindness</a:t>
            </a:r>
            <a:endParaRPr lang="en-US" dirty="0"/>
          </a:p>
        </p:txBody>
      </p:sp>
      <p:pic>
        <p:nvPicPr>
          <p:cNvPr id="4" name="Picture 6" descr="ModGen_ColorBlind_sx6749a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5593" y="1600200"/>
            <a:ext cx="4412814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356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Human Genetics</vt:lpstr>
      <vt:lpstr>Patterns of Human Inheritance</vt:lpstr>
      <vt:lpstr>Multiple Alleles</vt:lpstr>
      <vt:lpstr>Polygenic Traits</vt:lpstr>
      <vt:lpstr>Eye Color</vt:lpstr>
      <vt:lpstr>Sex Chromosomes</vt:lpstr>
      <vt:lpstr>Sex Linked Genes</vt:lpstr>
      <vt:lpstr>Color Blindness</vt:lpstr>
      <vt:lpstr>Color Blindness</vt:lpstr>
      <vt:lpstr>Color Blindness Test</vt:lpstr>
      <vt:lpstr>The Effect of the Environment</vt:lpstr>
    </vt:vector>
  </TitlesOfParts>
  <Company>NPS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Genetics</dc:title>
  <dc:creator>techadmin</dc:creator>
  <cp:lastModifiedBy>akelley</cp:lastModifiedBy>
  <cp:revision>10</cp:revision>
  <dcterms:created xsi:type="dcterms:W3CDTF">2012-03-22T16:58:38Z</dcterms:created>
  <dcterms:modified xsi:type="dcterms:W3CDTF">2014-03-27T11:42:03Z</dcterms:modified>
</cp:coreProperties>
</file>