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73" r:id="rId4"/>
    <p:sldId id="259" r:id="rId5"/>
    <p:sldId id="274" r:id="rId6"/>
    <p:sldId id="260" r:id="rId7"/>
    <p:sldId id="261" r:id="rId8"/>
    <p:sldId id="262" r:id="rId9"/>
    <p:sldId id="275" r:id="rId10"/>
    <p:sldId id="277" r:id="rId11"/>
    <p:sldId id="272" r:id="rId12"/>
    <p:sldId id="265" r:id="rId13"/>
    <p:sldId id="266" r:id="rId14"/>
    <p:sldId id="267" r:id="rId15"/>
    <p:sldId id="270" r:id="rId16"/>
    <p:sldId id="269" r:id="rId17"/>
    <p:sldId id="268" r:id="rId18"/>
    <p:sldId id="27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9EF963-CF5F-4ED9-9317-8D46DC7F2B5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CC7310-1C41-49A5-A3A0-8C4385413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DC5B-5B81-4430-A65D-2818508453ED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3149-7B4F-4233-83E3-47E2219BD7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3149-7B4F-4233-83E3-47E2219BD7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Matter </a:t>
            </a:r>
            <a:br>
              <a:rPr lang="en-US" dirty="0" smtClean="0"/>
            </a:br>
            <a:r>
              <a:rPr lang="en-US" dirty="0" smtClean="0"/>
              <a:t>What is Matter?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takes up space and has mass</a:t>
            </a:r>
          </a:p>
          <a:p>
            <a:r>
              <a:rPr lang="en-US" dirty="0" smtClean="0"/>
              <a:t>Made up of atoms or molecules</a:t>
            </a:r>
          </a:p>
          <a:p>
            <a:r>
              <a:rPr lang="en-US" dirty="0" smtClean="0"/>
              <a:t>Exists as three states(solid, liquid, gas)</a:t>
            </a:r>
          </a:p>
          <a:p>
            <a:pPr>
              <a:buNone/>
            </a:pPr>
            <a:r>
              <a:rPr lang="en-US" dirty="0" smtClean="0"/>
              <a:t>	**plasma as fourth state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nowflakes-made-from-ice-crystals-by-JJSch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38061" cy="5943600"/>
          </a:xfrm>
          <a:prstGeom prst="rect">
            <a:avLst/>
          </a:prstGeom>
        </p:spPr>
      </p:pic>
      <p:pic>
        <p:nvPicPr>
          <p:cNvPr id="6" name="Picture 5" descr="sulfur crys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4032" y="3276600"/>
            <a:ext cx="4569968" cy="3581400"/>
          </a:xfrm>
          <a:prstGeom prst="rect">
            <a:avLst/>
          </a:prstGeom>
        </p:spPr>
      </p:pic>
      <p:pic>
        <p:nvPicPr>
          <p:cNvPr id="8" name="Content Placeholder 7" descr="Snowflake_ice_crystals_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34000" y="0"/>
            <a:ext cx="3810000" cy="3295650"/>
          </a:xfrm>
        </p:spPr>
      </p:pic>
      <p:pic>
        <p:nvPicPr>
          <p:cNvPr id="9" name="Picture 8" descr="salt-crysta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91882"/>
            <a:ext cx="4572000" cy="266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097475" cy="5715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343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Water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4114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</a:t>
            </a:r>
            <a:r>
              <a:rPr lang="en-US" dirty="0" smtClean="0">
                <a:solidFill>
                  <a:srgbClr val="0070C0"/>
                </a:solidFill>
              </a:rPr>
              <a:t>Vapor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 increased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3505200"/>
            <a:ext cx="163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Temp increased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4267200"/>
            <a:ext cx="169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Temp decreased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4343400"/>
            <a:ext cx="169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Temp decreased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Melting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Boiling/Evaporating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Condensing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Freezing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Sublimation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048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Phase Changes</a:t>
            </a:r>
          </a:p>
          <a:p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371600" y="32004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752600" y="48768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43600" y="32004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43600" y="4953000"/>
            <a:ext cx="1676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substance changes states when energy levels increase or decrease significantly by the addition or removal of heat.  </a:t>
            </a:r>
          </a:p>
          <a:p>
            <a:r>
              <a:rPr lang="en-US" dirty="0" smtClean="0"/>
              <a:t>As temperature increases, energy levels increase.</a:t>
            </a:r>
          </a:p>
          <a:p>
            <a:r>
              <a:rPr lang="en-US" dirty="0" smtClean="0"/>
              <a:t>As temperature decreases, energy levels decrease.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between a Solid and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Melting</a:t>
            </a:r>
          </a:p>
          <a:p>
            <a:r>
              <a:rPr lang="en-US" dirty="0" smtClean="0"/>
              <a:t>change in state from a solid to a liquid</a:t>
            </a:r>
          </a:p>
          <a:p>
            <a:r>
              <a:rPr lang="en-US" dirty="0" smtClean="0"/>
              <a:t>added thermal energy (heat) makes water molecules vibrate faster causing them to break free from their fixed position. </a:t>
            </a:r>
          </a:p>
          <a:p>
            <a:r>
              <a:rPr lang="en-US" dirty="0" smtClean="0"/>
              <a:t>melting point of water = 0°C</a:t>
            </a:r>
          </a:p>
          <a:p>
            <a:pPr>
              <a:buNone/>
            </a:pPr>
            <a:r>
              <a:rPr lang="en-US" b="1" dirty="0" smtClean="0"/>
              <a:t>Freezing</a:t>
            </a:r>
          </a:p>
          <a:p>
            <a:r>
              <a:rPr lang="en-US" dirty="0" smtClean="0"/>
              <a:t>change in state from a liquid to a solid</a:t>
            </a:r>
          </a:p>
          <a:p>
            <a:r>
              <a:rPr lang="en-US" dirty="0" smtClean="0"/>
              <a:t>removal of heat causes water molecules to slow down and form into a fixed position.</a:t>
            </a:r>
          </a:p>
          <a:p>
            <a:r>
              <a:rPr lang="en-US" dirty="0" smtClean="0"/>
              <a:t>freezing point of water = 0°C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Between Liquids and Gases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Condensation</a:t>
            </a:r>
          </a:p>
          <a:p>
            <a:pPr lvl="1"/>
            <a:r>
              <a:rPr lang="en-US" dirty="0" smtClean="0"/>
              <a:t>occurs when particles of a gas lose enough thermal energy to change back into a liquid </a:t>
            </a:r>
          </a:p>
          <a:p>
            <a:pPr>
              <a:buNone/>
            </a:pPr>
            <a:r>
              <a:rPr lang="en-US" b="1" dirty="0" smtClean="0"/>
              <a:t>Vaporization (boiling/evaporation)</a:t>
            </a:r>
          </a:p>
          <a:p>
            <a:pPr lvl="1"/>
            <a:r>
              <a:rPr lang="en-US" dirty="0" smtClean="0"/>
              <a:t>occurs when the particles in a liquid gain enough thermal energy to form a gas.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2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Vaporization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6686" lvl="1" indent="-514350">
              <a:buNone/>
            </a:pPr>
            <a:r>
              <a:rPr lang="en-US" b="1" dirty="0" smtClean="0"/>
              <a:t>Evaporation</a:t>
            </a:r>
          </a:p>
          <a:p>
            <a:pPr marL="916686" lvl="1" indent="-514350"/>
            <a:r>
              <a:rPr lang="en-US" dirty="0" smtClean="0"/>
              <a:t>takes place only on the surface of a liquid</a:t>
            </a:r>
          </a:p>
          <a:p>
            <a:pPr marL="916686" lvl="1" indent="-514350"/>
            <a:r>
              <a:rPr lang="en-US" dirty="0" smtClean="0"/>
              <a:t>Water gains energy from ground, air, or sun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Boiling</a:t>
            </a:r>
          </a:p>
          <a:p>
            <a:pPr lvl="1"/>
            <a:r>
              <a:rPr lang="en-US" dirty="0" smtClean="0"/>
              <a:t>liquid turns to a gas below the surface and at the surface; forms bubbles throughout</a:t>
            </a:r>
          </a:p>
          <a:p>
            <a:pPr lvl="1"/>
            <a:r>
              <a:rPr lang="en-US" dirty="0" smtClean="0"/>
              <a:t>boiling point of water = 100°C (at sea level)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between a solid and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Sublimation</a:t>
            </a:r>
          </a:p>
          <a:p>
            <a:pPr lvl="1"/>
            <a:r>
              <a:rPr lang="en-US" dirty="0" smtClean="0"/>
              <a:t>Particles of a solid gain enough energy to form directly into a gas without forming a liquid first</a:t>
            </a:r>
          </a:p>
          <a:p>
            <a:pPr lvl="1"/>
            <a:r>
              <a:rPr lang="en-US" dirty="0" smtClean="0"/>
              <a:t>Example:  dry ice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6" name="Picture 2" descr="http://www.edupic.net/Images/Science/dry_ice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3400"/>
            <a:ext cx="2832100" cy="1860364"/>
          </a:xfrm>
          <a:prstGeom prst="rect">
            <a:avLst/>
          </a:prstGeom>
          <a:noFill/>
        </p:spPr>
      </p:pic>
      <p:pic>
        <p:nvPicPr>
          <p:cNvPr id="6148" name="Picture 4" descr="http://www.stevespanglerscience.com/img/cache/bcb9b8db117ee64376aedaf7af3595ca/dryice-102207-340x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 Diagram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5562600" cy="43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there different states of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 how their atoms are arranged and how they move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3200" dirty="0" smtClean="0"/>
              <a:t>Solids:  particles are tightly packed and move slowly</a:t>
            </a:r>
          </a:p>
          <a:p>
            <a:pPr lvl="2"/>
            <a:r>
              <a:rPr lang="en-US" sz="3200" dirty="0" smtClean="0"/>
              <a:t>Liquids: particles are held together, but not in a fixed position; particles move at a moderate speed</a:t>
            </a:r>
          </a:p>
          <a:p>
            <a:pPr lvl="2"/>
            <a:r>
              <a:rPr lang="en-US" sz="3200" dirty="0" smtClean="0"/>
              <a:t>Gases: particles are spread apart and move quickly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Kinetic Theory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particles of matter are in constant random motion (Brownian motion)</a:t>
            </a:r>
          </a:p>
          <a:p>
            <a:r>
              <a:rPr lang="en-US" dirty="0" smtClean="0"/>
              <a:t>Particles move due to kinetic energy</a:t>
            </a:r>
          </a:p>
          <a:p>
            <a:r>
              <a:rPr lang="en-US" dirty="0" smtClean="0"/>
              <a:t>Amount of kinetic energy is measured by temperature</a:t>
            </a:r>
          </a:p>
          <a:p>
            <a:r>
              <a:rPr lang="en-US" dirty="0" smtClean="0"/>
              <a:t>The greater the temperature, the faster the particles</a:t>
            </a:r>
          </a:p>
          <a:p>
            <a:r>
              <a:rPr lang="en-US" dirty="0" smtClean="0"/>
              <a:t>Particles stop moving at absolute zero        (-273.15°C)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heat and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the transfer of energy from higher temperatures to lower temperatures</a:t>
            </a:r>
          </a:p>
          <a:p>
            <a:r>
              <a:rPr lang="en-US" dirty="0" smtClean="0"/>
              <a:t>Ex:  An ice cube melts in your hand because the energy from your hand is transferred to </a:t>
            </a:r>
            <a:r>
              <a:rPr lang="en-US" smtClean="0"/>
              <a:t>the ice cube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Definite or fixed shape</a:t>
            </a:r>
          </a:p>
          <a:p>
            <a:r>
              <a:rPr lang="en-US" dirty="0" smtClean="0"/>
              <a:t>Definite volume</a:t>
            </a:r>
          </a:p>
          <a:p>
            <a:r>
              <a:rPr lang="en-US" dirty="0" smtClean="0"/>
              <a:t>Particles are arranged closely together</a:t>
            </a:r>
          </a:p>
          <a:p>
            <a:r>
              <a:rPr lang="en-US" dirty="0" smtClean="0"/>
              <a:t>Low kinetic energy; particles move slowly</a:t>
            </a:r>
          </a:p>
          <a:p>
            <a:r>
              <a:rPr lang="en-US" dirty="0" smtClean="0"/>
              <a:t>Can be crystalline or non-crystalline (amorphous)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Definite volume</a:t>
            </a:r>
          </a:p>
          <a:p>
            <a:r>
              <a:rPr lang="en-US" dirty="0" smtClean="0"/>
              <a:t>Takes shape of it’s container</a:t>
            </a:r>
          </a:p>
          <a:p>
            <a:r>
              <a:rPr lang="en-US" dirty="0" smtClean="0"/>
              <a:t>Particles are held together but not in a fixed shape</a:t>
            </a:r>
          </a:p>
          <a:p>
            <a:r>
              <a:rPr lang="en-US" dirty="0" smtClean="0"/>
              <a:t>Fluid-flows freely</a:t>
            </a:r>
          </a:p>
          <a:p>
            <a:r>
              <a:rPr lang="en-US" dirty="0" smtClean="0"/>
              <a:t>Moderate kinetic energy; particles move at a moderate speed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1"/>
            <a:ext cx="41910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Fluid</a:t>
            </a:r>
          </a:p>
          <a:p>
            <a:r>
              <a:rPr lang="en-US" dirty="0" smtClean="0"/>
              <a:t>Changes volume</a:t>
            </a:r>
          </a:p>
          <a:p>
            <a:r>
              <a:rPr lang="en-US" dirty="0" smtClean="0"/>
              <a:t>No definite shape</a:t>
            </a:r>
          </a:p>
          <a:p>
            <a:r>
              <a:rPr lang="en-US" dirty="0" smtClean="0"/>
              <a:t>Particles are far apart </a:t>
            </a:r>
          </a:p>
          <a:p>
            <a:r>
              <a:rPr lang="en-US" smtClean="0"/>
              <a:t>Particles spread </a:t>
            </a:r>
            <a:r>
              <a:rPr lang="en-US" dirty="0" smtClean="0"/>
              <a:t>out until they hit a barrier</a:t>
            </a:r>
          </a:p>
          <a:p>
            <a:r>
              <a:rPr lang="en-US" dirty="0" smtClean="0"/>
              <a:t>High kinetic energy; molecules are moving quickly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28800"/>
            <a:ext cx="3276600" cy="35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Crystalline	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Non-crystalline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7456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Particles are arranged in repeating geometric patterns</a:t>
            </a:r>
          </a:p>
          <a:p>
            <a:r>
              <a:rPr lang="en-US" dirty="0" smtClean="0"/>
              <a:t>Geometry of the crystals depends on size and number of particles</a:t>
            </a:r>
          </a:p>
          <a:p>
            <a:r>
              <a:rPr lang="en-US" dirty="0" smtClean="0"/>
              <a:t>Crystals are usually not very large</a:t>
            </a:r>
          </a:p>
          <a:p>
            <a:r>
              <a:rPr lang="en-US" dirty="0" smtClean="0"/>
              <a:t>Examples include: diamonds, salt, sugar, snow</a:t>
            </a:r>
          </a:p>
          <a:p>
            <a:r>
              <a:rPr lang="en-US" dirty="0" smtClean="0"/>
              <a:t>Crystal structures break down when melted</a:t>
            </a:r>
          </a:p>
          <a:p>
            <a:r>
              <a:rPr lang="en-US" dirty="0" smtClean="0"/>
              <a:t>Definite melting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990600"/>
            <a:ext cx="4023360" cy="4669464"/>
          </a:xfrm>
        </p:spPr>
        <p:txBody>
          <a:bodyPr/>
          <a:lstStyle/>
          <a:p>
            <a:r>
              <a:rPr lang="en-US" dirty="0" smtClean="0"/>
              <a:t>Also called amorphous</a:t>
            </a:r>
          </a:p>
          <a:p>
            <a:r>
              <a:rPr lang="en-US" dirty="0" smtClean="0"/>
              <a:t>Have no definite pattern or form</a:t>
            </a:r>
          </a:p>
          <a:p>
            <a:r>
              <a:rPr lang="en-US" dirty="0" smtClean="0"/>
              <a:t>Large molecules are stuck in a random arrangement</a:t>
            </a:r>
          </a:p>
          <a:p>
            <a:r>
              <a:rPr lang="en-US" dirty="0" smtClean="0"/>
              <a:t>Examples include: glass, plastic</a:t>
            </a:r>
          </a:p>
          <a:p>
            <a:r>
              <a:rPr lang="en-US" dirty="0" smtClean="0"/>
              <a:t>No definite melting point; just get softer and softer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978</TotalTime>
  <Words>591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Matter  What is Matter? </vt:lpstr>
      <vt:lpstr>Why are there different states of matter?</vt:lpstr>
      <vt:lpstr>Slide 3</vt:lpstr>
      <vt:lpstr>Kinetic Theory of Matter</vt:lpstr>
      <vt:lpstr>Difference between heat and temperature</vt:lpstr>
      <vt:lpstr>Solids</vt:lpstr>
      <vt:lpstr>Liquids</vt:lpstr>
      <vt:lpstr>Gases</vt:lpstr>
      <vt:lpstr>Solids</vt:lpstr>
      <vt:lpstr>Slide 10</vt:lpstr>
      <vt:lpstr>Slide 11</vt:lpstr>
      <vt:lpstr>Changes of State</vt:lpstr>
      <vt:lpstr>Changes between a Solid and Liquid</vt:lpstr>
      <vt:lpstr>Changes Between Liquids and Gases </vt:lpstr>
      <vt:lpstr>Slide 15</vt:lpstr>
      <vt:lpstr>Two Types of Vaporization</vt:lpstr>
      <vt:lpstr>Changes between a solid and gas</vt:lpstr>
      <vt:lpstr>Phase Change Diagram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techadmin</cp:lastModifiedBy>
  <cp:revision>87</cp:revision>
  <dcterms:created xsi:type="dcterms:W3CDTF">2006-08-16T00:00:00Z</dcterms:created>
  <dcterms:modified xsi:type="dcterms:W3CDTF">2013-10-24T13:24:34Z</dcterms:modified>
</cp:coreProperties>
</file>