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66FF66"/>
    <a:srgbClr val="99FF99"/>
    <a:srgbClr val="FBF509"/>
    <a:srgbClr val="005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54D5-F4D0-4486-AD7D-1E205BCF035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DE49-4424-4641-9D44-AF14E45A5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eforrest@norwood.k12.ma.us" TargetMode="External"/><Relationship Id="rId2" Type="http://schemas.openxmlformats.org/officeDocument/2006/relationships/hyperlink" Target="mailto:dcastillo@norwood.k12.ma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jones@norwood.k12.ma.us" TargetMode="External"/><Relationship Id="rId4" Type="http://schemas.openxmlformats.org/officeDocument/2006/relationships/hyperlink" Target="mailto:clyons@norwood.k12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quizlet.com/" TargetMode="External"/><Relationship Id="rId4" Type="http://schemas.openxmlformats.org/officeDocument/2006/relationships/hyperlink" Target="http://www.classzone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orldbord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028121" y="-1818322"/>
            <a:ext cx="1087757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orldbord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028121" y="-675322"/>
            <a:ext cx="1087757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14400" y="2438400"/>
            <a:ext cx="7315200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howcard Gothic" pitchFamily="82" charset="0"/>
              </a:rPr>
              <a:t>Foreign Language</a:t>
            </a:r>
          </a:p>
          <a:p>
            <a:pPr algn="ctr"/>
            <a:r>
              <a:rPr lang="en-US" sz="5400" dirty="0" smtClean="0">
                <a:latin typeface="Showcard Gothic" pitchFamily="82" charset="0"/>
              </a:rPr>
              <a:t>Open house 2014</a:t>
            </a:r>
            <a:endParaRPr lang="en-US" sz="5400" dirty="0">
              <a:latin typeface="Showcard Gothic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922903">
            <a:off x="-56188" y="4934840"/>
            <a:ext cx="476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rgbClr val="005696"/>
                </a:solidFill>
                <a:latin typeface="Showcard Gothic" pitchFamily="82" charset="0"/>
              </a:rPr>
              <a:t>¡bienvenidos!</a:t>
            </a:r>
            <a:endParaRPr lang="en-US" sz="4800" dirty="0">
              <a:solidFill>
                <a:srgbClr val="005696"/>
              </a:solidFill>
              <a:latin typeface="Showcard Gothic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619249">
            <a:off x="5139215" y="5453629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rgbClr val="005696"/>
                </a:solidFill>
                <a:latin typeface="Showcard Gothic" pitchFamily="82" charset="0"/>
              </a:rPr>
              <a:t>bienvenue</a:t>
            </a:r>
            <a:r>
              <a:rPr lang="es-ES_tradnl" sz="4800" dirty="0" smtClean="0">
                <a:solidFill>
                  <a:srgbClr val="005696"/>
                </a:solidFill>
                <a:latin typeface="Showcard Gothic" pitchFamily="82" charset="0"/>
              </a:rPr>
              <a:t>!</a:t>
            </a:r>
            <a:endParaRPr lang="en-US" sz="4800" dirty="0">
              <a:solidFill>
                <a:srgbClr val="005696"/>
              </a:solidFill>
              <a:latin typeface="Showcard Gothic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922903">
            <a:off x="30958" y="7003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rgbClr val="FBF509"/>
                </a:solidFill>
                <a:latin typeface="Showcard Gothic" pitchFamily="82" charset="0"/>
              </a:rPr>
              <a:t>¡hola!</a:t>
            </a:r>
            <a:endParaRPr lang="en-US" sz="4800" dirty="0">
              <a:solidFill>
                <a:srgbClr val="FBF509"/>
              </a:solidFill>
              <a:latin typeface="Showcard Gothic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800195">
            <a:off x="4755757" y="897268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rgbClr val="FBF509"/>
                </a:solidFill>
                <a:latin typeface="Showcard Gothic" pitchFamily="82" charset="0"/>
              </a:rPr>
              <a:t>bonjour</a:t>
            </a:r>
            <a:r>
              <a:rPr lang="es-ES_tradnl" sz="4800" dirty="0" smtClean="0">
                <a:solidFill>
                  <a:srgbClr val="FBF509"/>
                </a:solidFill>
                <a:latin typeface="Showcard Gothic" pitchFamily="82" charset="0"/>
              </a:rPr>
              <a:t>!</a:t>
            </a:r>
            <a:endParaRPr lang="en-US" sz="4800" dirty="0">
              <a:solidFill>
                <a:srgbClr val="FBF509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743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We are all looking forward to a great year. Please contact us via e-mail with any questions or concerns. </a:t>
            </a:r>
            <a:b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s-ES_tradnl" sz="3200" i="1" dirty="0" smtClean="0">
                <a:solidFill>
                  <a:schemeClr val="bg1"/>
                </a:solidFill>
                <a:latin typeface="Century Gothic" pitchFamily="34" charset="0"/>
              </a:rPr>
              <a:t>¡Gracias! 	</a:t>
            </a:r>
            <a:r>
              <a:rPr lang="es-ES_tradnl" sz="3200" i="1" dirty="0" err="1" smtClean="0">
                <a:solidFill>
                  <a:schemeClr val="bg1"/>
                </a:solidFill>
                <a:latin typeface="Century Gothic" pitchFamily="34" charset="0"/>
              </a:rPr>
              <a:t>Merci</a:t>
            </a:r>
            <a:r>
              <a:rPr lang="es-ES_tradnl" sz="3200" i="1" dirty="0" smtClean="0">
                <a:solidFill>
                  <a:schemeClr val="bg1"/>
                </a:solidFill>
                <a:latin typeface="Century Gothic" pitchFamily="34" charset="0"/>
              </a:rPr>
              <a:t>!</a:t>
            </a:r>
            <a:endParaRPr lang="en-US" sz="3200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8153400" cy="2554545"/>
          </a:xfrm>
          <a:prstGeom prst="rect">
            <a:avLst/>
          </a:prstGeom>
          <a:noFill/>
          <a:ln w="50800" cmpd="dbl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buFont typeface="Century Gothic" pitchFamily="34" charset="0"/>
              <a:buChar char="►"/>
            </a:pPr>
            <a:r>
              <a:rPr lang="es-ES_tradnl" sz="4000" b="1" dirty="0" err="1" smtClean="0">
                <a:solidFill>
                  <a:schemeClr val="bg1"/>
                </a:solidFill>
                <a:latin typeface="Century Gothic" pitchFamily="34" charset="0"/>
                <a:hlinkClick r:id="rId2"/>
              </a:rPr>
              <a:t>dcastillo</a:t>
            </a: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hlinkClick r:id="rId2"/>
              </a:rPr>
              <a:t>@norwood.k12.ma.us</a:t>
            </a:r>
            <a:endParaRPr lang="en-US" sz="40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Century Gothic" pitchFamily="34" charset="0"/>
              <a:buChar char="►"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hlinkClick r:id="rId3"/>
              </a:rPr>
              <a:t>jeforrest@norwood.k12.ma.us</a:t>
            </a:r>
            <a:endParaRPr lang="en-US" sz="40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Century Gothic" pitchFamily="34" charset="0"/>
              <a:buChar char="►"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hlinkClick r:id="rId4"/>
              </a:rPr>
              <a:t>clyons@norwood.k12.ma.us</a:t>
            </a:r>
            <a:endParaRPr lang="en-US" sz="40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Century Gothic" pitchFamily="34" charset="0"/>
              <a:buChar char="►"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hlinkClick r:id="rId5"/>
              </a:rPr>
              <a:t>ejones@norwood.k12.ma.us</a:t>
            </a: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 advClick="0" advTm="10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oldmagazinearticles.com/images/decorations/Spanish%20Speaking%20Country%20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319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2133600"/>
          </a:xfrm>
        </p:spPr>
        <p:txBody>
          <a:bodyPr>
            <a:noAutofit/>
          </a:bodyPr>
          <a:lstStyle/>
          <a:p>
            <a:r>
              <a:rPr lang="es-ES_tradnl" sz="12000" dirty="0" smtClean="0">
                <a:latin typeface="Ravie" pitchFamily="82" charset="0"/>
              </a:rPr>
              <a:t>Español</a:t>
            </a:r>
            <a:endParaRPr lang="en-US" sz="12000" dirty="0">
              <a:latin typeface="Ravie" pitchFamily="82" charset="0"/>
            </a:endParaRPr>
          </a:p>
        </p:txBody>
      </p: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2667000" cy="4876800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2400" dirty="0" smtClean="0">
                <a:solidFill>
                  <a:schemeClr val="bg1"/>
                </a:solidFill>
                <a:latin typeface="Showcard Gothic" pitchFamily="82" charset="0"/>
              </a:rPr>
              <a:t>6th grade</a:t>
            </a:r>
          </a:p>
          <a:p>
            <a:pPr algn="ctr">
              <a:buNone/>
            </a:pPr>
            <a:endParaRPr lang="es-ES_tradnl" sz="1600" dirty="0" smtClean="0">
              <a:solidFill>
                <a:schemeClr val="bg1"/>
              </a:solidFill>
              <a:latin typeface="Showcard Gothic" pitchFamily="82" charset="0"/>
            </a:endParaRP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Spanish alphabet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numbers 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Greeting and goodbyes 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Weather 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Days of the week/months/ seasons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Likes and dislikes 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Foods</a:t>
            </a: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Adjectives to describe yourself</a:t>
            </a: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Colors</a:t>
            </a:r>
            <a:endParaRPr lang="en-US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95600" y="762000"/>
            <a:ext cx="3276600" cy="5791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_tradnl" sz="4400" dirty="0" smtClean="0">
              <a:solidFill>
                <a:schemeClr val="bg1"/>
              </a:solidFill>
              <a:latin typeface="Showcard Gothic" pitchFamily="8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howcard Gothic" pitchFamily="82" charset="0"/>
              </a:rPr>
              <a:t>7th grade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23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howcard Gothic" pitchFamily="82" charset="0"/>
            </a:endParaRP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Review: Alphabet, Numbers, Greetings, Dates 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Express likes and dislikes 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Describe ourselves and others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Tell time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Talk about daily schedules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Talk about where things are located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Express emotion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Say where you are going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Talk about food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Ask questions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Describe your family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Make comparisons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3800" dirty="0" smtClean="0">
                <a:solidFill>
                  <a:schemeClr val="bg1"/>
                </a:solidFill>
                <a:latin typeface="Century Gothic" pitchFamily="34" charset="0"/>
              </a:rPr>
              <a:t>Describe clothing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howcard Gothic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228600"/>
            <a:ext cx="2895600" cy="54864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howcard Gothic" pitchFamily="82" charset="0"/>
              </a:rPr>
              <a:t>8th grade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_tradn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Describe a house/household items/furniture	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Planning a party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Doing chores/ commands	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Sports		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Vacation plans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Parts of the body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Sending e-mails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Describe a past event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Make phone calls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Places of interest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Daily routines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Leisure activities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howcard Gothic" pitchFamily="82" charset="0"/>
            </a:endParaRPr>
          </a:p>
        </p:txBody>
      </p: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psofworld.com/images/world-countries-flags/france-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952191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2087562"/>
          </a:xfrm>
        </p:spPr>
        <p:txBody>
          <a:bodyPr>
            <a:noAutofit/>
          </a:bodyPr>
          <a:lstStyle/>
          <a:p>
            <a:r>
              <a:rPr lang="en-US" sz="11500" dirty="0" err="1" smtClean="0">
                <a:latin typeface="Ravie" pitchFamily="82" charset="0"/>
              </a:rPr>
              <a:t>Français</a:t>
            </a:r>
            <a:endParaRPr lang="en-US" sz="11500" dirty="0">
              <a:latin typeface="Ravie" pitchFamily="82" charset="0"/>
            </a:endParaRPr>
          </a:p>
        </p:txBody>
      </p: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3124200" cy="4572000"/>
          </a:xfrm>
          <a:noFill/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s-ES_tradnl" sz="2400" dirty="0" smtClean="0">
              <a:solidFill>
                <a:schemeClr val="bg1"/>
              </a:solidFill>
              <a:latin typeface="Showcard Gothic" pitchFamily="82" charset="0"/>
            </a:endParaRPr>
          </a:p>
          <a:p>
            <a:pPr algn="ctr">
              <a:buNone/>
            </a:pPr>
            <a:r>
              <a:rPr lang="es-ES_tradnl" sz="2400" dirty="0" smtClean="0">
                <a:solidFill>
                  <a:schemeClr val="bg1"/>
                </a:solidFill>
                <a:latin typeface="Showcard Gothic" pitchFamily="82" charset="0"/>
              </a:rPr>
              <a:t>6th grade</a:t>
            </a:r>
          </a:p>
          <a:p>
            <a:pPr algn="ctr">
              <a:buNone/>
            </a:pPr>
            <a:endParaRPr lang="es-ES_tradnl" sz="1600" dirty="0" smtClean="0">
              <a:solidFill>
                <a:schemeClr val="bg1"/>
              </a:solidFill>
              <a:latin typeface="Showcard Gothic" pitchFamily="82" charset="0"/>
            </a:endParaRPr>
          </a:p>
          <a:p>
            <a:pPr lvl="0"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French alphabet</a:t>
            </a: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r>
              <a:rPr lang="es-ES_tradnl" sz="1800" dirty="0" err="1" smtClean="0">
                <a:solidFill>
                  <a:schemeClr val="bg1"/>
                </a:solidFill>
                <a:latin typeface="Century Gothic" pitchFamily="34" charset="0"/>
              </a:rPr>
              <a:t>Numbers</a:t>
            </a:r>
            <a:r>
              <a:rPr lang="es-ES_tradnl" sz="18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r>
              <a:rPr lang="es-ES_tradnl" sz="1800" dirty="0" smtClean="0">
                <a:solidFill>
                  <a:schemeClr val="bg1"/>
                </a:solidFill>
                <a:latin typeface="Century Gothic" pitchFamily="34" charset="0"/>
              </a:rPr>
              <a:t>Personal </a:t>
            </a:r>
            <a:r>
              <a:rPr lang="es-ES_tradnl" sz="1800" dirty="0" err="1" smtClean="0">
                <a:solidFill>
                  <a:schemeClr val="bg1"/>
                </a:solidFill>
                <a:latin typeface="Century Gothic" pitchFamily="34" charset="0"/>
              </a:rPr>
              <a:t>information</a:t>
            </a:r>
            <a:r>
              <a:rPr lang="es-ES_tradnl" sz="18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(name, age, nationality)</a:t>
            </a: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Describing family members personal information</a:t>
            </a: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Express feelings/ emotion</a:t>
            </a: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Greetings and salutations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spcBef>
                <a:spcPts val="0"/>
              </a:spcBef>
              <a:buFont typeface="Century Gothic" pitchFamily="34" charset="0"/>
              <a:buChar char="►"/>
            </a:pPr>
            <a:endParaRPr lang="en-US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828800"/>
            <a:ext cx="3200400" cy="4495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_tradnl" sz="4400" dirty="0" smtClean="0">
              <a:solidFill>
                <a:schemeClr val="bg1"/>
              </a:solidFill>
              <a:latin typeface="Showcard Gothic" pitchFamily="8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howcard Gothic" pitchFamily="82" charset="0"/>
              </a:rPr>
              <a:t>7th grade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23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howcard Gothic" pitchFamily="82" charset="0"/>
            </a:endParaRP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Review 6</a:t>
            </a:r>
            <a:r>
              <a:rPr lang="en-US" sz="2100" baseline="30000" dirty="0" smtClean="0">
                <a:solidFill>
                  <a:schemeClr val="bg1"/>
                </a:solidFill>
                <a:latin typeface="Century Gothic" pitchFamily="34" charset="0"/>
              </a:rPr>
              <a:t>th</a:t>
            </a: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 grade 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Ordering food and beverages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Prices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Time, days, and date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Weather expressions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Activities 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Likes and dislikes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r>
              <a:rPr lang="en-US" sz="2100" dirty="0" smtClean="0">
                <a:solidFill>
                  <a:schemeClr val="bg1"/>
                </a:solidFill>
                <a:latin typeface="Century Gothic" pitchFamily="34" charset="0"/>
              </a:rPr>
              <a:t>Questions  </a:t>
            </a:r>
          </a:p>
          <a:p>
            <a:pPr lvl="0">
              <a:lnSpc>
                <a:spcPct val="120000"/>
              </a:lnSpc>
              <a:buFont typeface="Century Gothic" pitchFamily="34" charset="0"/>
              <a:buChar char="►"/>
            </a:pPr>
            <a:endParaRPr lang="en-US" sz="38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howcard Gothic" pitchFamily="8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43600" y="228600"/>
            <a:ext cx="2971800" cy="5638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howcard Gothic" pitchFamily="82" charset="0"/>
              </a:rPr>
              <a:t>8th grade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_tradn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Review of 7</a:t>
            </a:r>
            <a:r>
              <a:rPr lang="en-US" baseline="30000" dirty="0" smtClean="0">
                <a:solidFill>
                  <a:schemeClr val="bg1"/>
                </a:solidFill>
                <a:latin typeface="Century Gothic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grade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Describing people and objects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Colors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Adjectives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Around the city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Household rooms and objects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Activities around town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Describing your family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Clothing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Shopping </a:t>
            </a: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Describe 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an 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event 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in the past tense </a:t>
            </a:r>
          </a:p>
          <a:p>
            <a:pPr lvl="0">
              <a:lnSpc>
                <a:spcPct val="110000"/>
              </a:lnSpc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lnSpc>
                <a:spcPct val="110000"/>
              </a:lnSpc>
              <a:buFont typeface="Century Gothic" pitchFamily="34" charset="0"/>
              <a:buChar char="►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howcard Gothic" pitchFamily="82" charset="0"/>
            </a:endParaRPr>
          </a:p>
        </p:txBody>
      </p:sp>
    </p:spTree>
  </p:cSld>
  <p:clrMapOvr>
    <a:masterClrMapping/>
  </p:clrMapOvr>
  <p:transition spd="med" advClick="0" advTm="10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howcard Gothic" pitchFamily="82" charset="0"/>
              </a:rPr>
              <a:t>Foreign Language Class: </a:t>
            </a:r>
            <a:r>
              <a:rPr lang="en-US" sz="5400" dirty="0" smtClean="0">
                <a:solidFill>
                  <a:srgbClr val="FF0000"/>
                </a:solidFill>
                <a:latin typeface="Showcard Gothic" pitchFamily="82" charset="0"/>
              </a:rPr>
              <a:t>Supplies</a:t>
            </a:r>
            <a:endParaRPr lang="en-US" sz="5400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534400" cy="1938992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"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  All students are encouraged to have a </a:t>
            </a: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</a:rPr>
              <a:t>BINDER</a:t>
            </a: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 dedicated to French/Spanish</a:t>
            </a:r>
            <a:endParaRPr lang="en-US" sz="4000" dirty="0"/>
          </a:p>
        </p:txBody>
      </p:sp>
      <p:pic>
        <p:nvPicPr>
          <p:cNvPr id="1026" name="Picture 2" descr="https://encrypted-tbn3.gstatic.com/images?q=tbn:ANd9GcQi3oPzVNyIsTjCkRJvF8qwun3x5dWWF1KJTu42-fc06V-N6o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54762">
            <a:off x="1019769" y="3764195"/>
            <a:ext cx="1357466" cy="2283368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RO9XopyxqHLQBU1vBffHer9wWriY2hXGPLuUiTLZng4CGPJ0yj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40217">
            <a:off x="6574258" y="4023811"/>
            <a:ext cx="2096626" cy="188431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howcard Gothic" pitchFamily="82" charset="0"/>
              </a:rPr>
              <a:t>HOMEWORK</a:t>
            </a:r>
            <a:endParaRPr lang="en-US" sz="6000" dirty="0">
              <a:solidFill>
                <a:schemeClr val="bg1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ln w="38100">
            <a:solidFill>
              <a:srgbClr val="66FF66"/>
            </a:solidFill>
            <a:prstDash val="sysDash"/>
          </a:ln>
        </p:spPr>
        <p:txBody>
          <a:bodyPr>
            <a:normAutofit/>
          </a:bodyPr>
          <a:lstStyle/>
          <a:p>
            <a:pPr lvl="0">
              <a:buNone/>
            </a:pP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EVERY NIGHT homework is to look over class notes and/or study vocabulary</a:t>
            </a:r>
          </a:p>
          <a:p>
            <a:pPr lvl="0">
              <a:buFont typeface="Wingdings" pitchFamily="2" charset="2"/>
              <a:buChar char="ü"/>
            </a:pP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 Visit </a:t>
            </a:r>
            <a:r>
              <a:rPr lang="en-US" b="1" u="sng" dirty="0" smtClean="0">
                <a:solidFill>
                  <a:schemeClr val="bg1"/>
                </a:solidFill>
                <a:latin typeface="Century Gothic" pitchFamily="34" charset="0"/>
                <a:hlinkClick r:id="rId2"/>
              </a:rPr>
              <a:t>www.classzone.com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for extra practice activities that follow along with the textbook!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000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quizlet.com/a/i/icons/512.EBT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19200"/>
            <a:ext cx="1216025" cy="1216025"/>
          </a:xfrm>
          <a:prstGeom prst="rect">
            <a:avLst/>
          </a:prstGeom>
          <a:noFill/>
        </p:spPr>
      </p:pic>
      <p:pic>
        <p:nvPicPr>
          <p:cNvPr id="19458" name="Picture 2" descr="http://i51.tinypic.com/nbbw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143000"/>
            <a:ext cx="2438400" cy="13300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Showcard Gothic" pitchFamily="82" charset="0"/>
              </a:rPr>
              <a:t>Online resources</a:t>
            </a:r>
            <a:endParaRPr lang="en-US" sz="6600" dirty="0">
              <a:solidFill>
                <a:schemeClr val="bg1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3276599"/>
          </a:xfrm>
        </p:spPr>
        <p:txBody>
          <a:bodyPr>
            <a:normAutofit/>
          </a:bodyPr>
          <a:lstStyle/>
          <a:p>
            <a:pPr>
              <a:buFont typeface="Century Gothic" pitchFamily="34" charset="0"/>
              <a:buChar char="►"/>
            </a:pP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  <a:hlinkClick r:id="rId4"/>
              </a:rPr>
              <a:t>www.classzone.com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 is a website where students can find interactive activities, flashcards and games. We encourage students to use this as a way to prepare for quizzes and tests at home!</a:t>
            </a:r>
          </a:p>
          <a:p>
            <a:pPr>
              <a:buFont typeface="Century Gothic" pitchFamily="34" charset="0"/>
              <a:buChar char="►"/>
            </a:pP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  <a:hlinkClick r:id="rId5"/>
              </a:rPr>
              <a:t>www.quizlet.com</a:t>
            </a: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 is a great way to practice vocabulary with online flashcards!</a:t>
            </a:r>
            <a:endParaRPr lang="en-US"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096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itchFamily="34" charset="0"/>
              </a:rPr>
              <a:t>We will be showing students how to access both websites in class!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itchFamily="34" charset="0"/>
            </a:endParaRPr>
          </a:p>
        </p:txBody>
      </p:sp>
    </p:spTree>
  </p:cSld>
  <p:clrMapOvr>
    <a:masterClrMapping/>
  </p:clrMapOvr>
  <p:transition spd="med" advClick="0" advTm="10000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900" b="1" dirty="0" err="1" smtClean="0">
                <a:solidFill>
                  <a:schemeClr val="bg1"/>
                </a:solidFill>
                <a:latin typeface="Century Gothic" pitchFamily="34" charset="0"/>
              </a:rPr>
              <a:t>i</a:t>
            </a:r>
            <a:r>
              <a:rPr lang="en-US" sz="6000" dirty="0" err="1" smtClean="0">
                <a:solidFill>
                  <a:schemeClr val="bg1"/>
                </a:solidFill>
                <a:latin typeface="Showcard Gothic" pitchFamily="82" charset="0"/>
              </a:rPr>
              <a:t>Parent</a:t>
            </a:r>
            <a:r>
              <a:rPr lang="en-US" sz="6000" dirty="0" smtClean="0">
                <a:solidFill>
                  <a:schemeClr val="bg1"/>
                </a:solidFill>
                <a:latin typeface="Showcard Gothic" pitchFamily="82" charset="0"/>
              </a:rPr>
              <a:t>/Grades</a:t>
            </a:r>
            <a:endParaRPr lang="en-US" sz="6000" dirty="0">
              <a:solidFill>
                <a:schemeClr val="bg1"/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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 We encourage you to use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iParent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in order to keep track of grades and assignments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"/>
            </a:pPr>
            <a:endParaRPr lang="en-US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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 To find out more about accessing your student’s grades online, visit the district website and see the “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iParent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Information” page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"/>
            </a:pPr>
            <a:endParaRPr lang="en-US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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All Foreign Language class use the following grading percentages: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4724400"/>
          <a:ext cx="4572000" cy="1828800"/>
        </p:xfrm>
        <a:graphic>
          <a:graphicData uri="http://schemas.openxmlformats.org/drawingml/2006/table">
            <a:tbl>
              <a:tblPr/>
              <a:tblGrid>
                <a:gridCol w="3614513"/>
                <a:gridCol w="957487"/>
              </a:tblGrid>
              <a:tr h="457200">
                <a:tc>
                  <a:txBody>
                    <a:bodyPr/>
                    <a:lstStyle/>
                    <a:p>
                      <a:pPr marL="106045" marR="0" indent="-1060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Participation/Preparation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15%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Communicative Activities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20%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Quizzes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30%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Tests/Projects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35%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10000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375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Español</vt:lpstr>
      <vt:lpstr>Slide 3</vt:lpstr>
      <vt:lpstr>Français</vt:lpstr>
      <vt:lpstr>Slide 5</vt:lpstr>
      <vt:lpstr>Foreign Language Class: Supplies</vt:lpstr>
      <vt:lpstr>HOMEWORK</vt:lpstr>
      <vt:lpstr>Online resources</vt:lpstr>
      <vt:lpstr>iParent/Grades</vt:lpstr>
      <vt:lpstr>We are all looking forward to a great year. Please contact us via e-mail with any questions or concerns.   ¡Gracias!  Merci!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ejones</dc:creator>
  <cp:lastModifiedBy>jeforrest</cp:lastModifiedBy>
  <cp:revision>29</cp:revision>
  <dcterms:created xsi:type="dcterms:W3CDTF">2014-09-11T18:42:03Z</dcterms:created>
  <dcterms:modified xsi:type="dcterms:W3CDTF">2014-09-17T15:02:28Z</dcterms:modified>
</cp:coreProperties>
</file>