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5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Bronchitis- irritation of breathing passages causing them to be narrower and clogged with mucus.</a:t>
            </a:r>
          </a:p>
          <a:p>
            <a:r>
              <a:rPr lang="en-US" dirty="0" smtClean="0"/>
              <a:t>Emphysema-severe damage to lung tissue that causes breathing difficulties.</a:t>
            </a:r>
          </a:p>
          <a:p>
            <a:r>
              <a:rPr lang="en-US" dirty="0" smtClean="0"/>
              <a:t>Lung Cancer-tumors take away space in lungs that is used for gas exchange</a:t>
            </a:r>
          </a:p>
          <a:p>
            <a:pPr>
              <a:buNone/>
            </a:pPr>
            <a:r>
              <a:rPr lang="en-US" dirty="0" smtClean="0"/>
              <a:t>****All caused by smoking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Resp_D124_HealthyLung_sx7821b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2495550" cy="2600325"/>
          </a:xfrm>
          <a:prstGeom prst="rect">
            <a:avLst/>
          </a:prstGeom>
          <a:noFill/>
        </p:spPr>
      </p:pic>
      <p:pic>
        <p:nvPicPr>
          <p:cNvPr id="5" name="Picture 7" descr="Resp_D125_SickLung1_sx7822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4050" y="2832100"/>
            <a:ext cx="2587625" cy="2284413"/>
          </a:xfrm>
          <a:prstGeom prst="rect">
            <a:avLst/>
          </a:prstGeom>
          <a:noFill/>
        </p:spPr>
      </p:pic>
      <p:pic>
        <p:nvPicPr>
          <p:cNvPr id="6" name="Picture 8" descr="Resp_D125_SickLung2_sx7822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2832100"/>
            <a:ext cx="2587625" cy="2259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in oxygen needed to turn glucose into energy</a:t>
            </a:r>
          </a:p>
          <a:p>
            <a:r>
              <a:rPr lang="en-US" dirty="0" smtClean="0"/>
              <a:t>Remove waste (water and carbon dioxide)</a:t>
            </a:r>
          </a:p>
          <a:p>
            <a:r>
              <a:rPr lang="en-US" dirty="0" smtClean="0"/>
              <a:t>Done by breathing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Working Together</a:t>
            </a:r>
            <a:endParaRPr lang="en-US" dirty="0"/>
          </a:p>
        </p:txBody>
      </p:sp>
      <p:pic>
        <p:nvPicPr>
          <p:cNvPr id="4" name="Picture 43" descr="Resp_D114_Fueling1_sx5851c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2114550" cy="2657475"/>
          </a:xfrm>
          <a:prstGeom prst="rect">
            <a:avLst/>
          </a:prstGeom>
          <a:noFill/>
        </p:spPr>
      </p:pic>
      <p:pic>
        <p:nvPicPr>
          <p:cNvPr id="5" name="Picture 44" descr="Resp_D114_Fueling2_sx5851c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10000"/>
            <a:ext cx="2025650" cy="2806700"/>
          </a:xfrm>
          <a:prstGeom prst="rect">
            <a:avLst/>
          </a:prstGeom>
          <a:noFill/>
        </p:spPr>
      </p:pic>
      <p:pic>
        <p:nvPicPr>
          <p:cNvPr id="6" name="Picture 45" descr="Resp_D114_Fueling3_sx5851c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133600"/>
            <a:ext cx="1622425" cy="2536825"/>
          </a:xfrm>
          <a:prstGeom prst="rect">
            <a:avLst/>
          </a:prstGeom>
          <a:noFill/>
        </p:spPr>
      </p:pic>
      <p:pic>
        <p:nvPicPr>
          <p:cNvPr id="7" name="Picture 46" descr="Resp_D114_Fueling4_sx5851c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905000"/>
            <a:ext cx="1335087" cy="279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of Air</a:t>
            </a:r>
            <a:endParaRPr lang="en-US" dirty="0"/>
          </a:p>
        </p:txBody>
      </p:sp>
      <p:pic>
        <p:nvPicPr>
          <p:cNvPr id="4" name="Picture 12" descr="Resp_D115_RespSys-ntxt_sx5513b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9744" y="1600200"/>
            <a:ext cx="5144511" cy="4525963"/>
          </a:xfrm>
          <a:prstGeom prst="rect">
            <a:avLst/>
          </a:prstGeom>
          <a:noFill/>
        </p:spPr>
      </p:pic>
      <p:pic>
        <p:nvPicPr>
          <p:cNvPr id="5" name="Picture 15" descr="Resp_D115_RespSys-text2_sx5513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33600"/>
            <a:ext cx="1104900" cy="404812"/>
          </a:xfrm>
          <a:prstGeom prst="rect">
            <a:avLst/>
          </a:prstGeom>
          <a:noFill/>
        </p:spPr>
      </p:pic>
      <p:pic>
        <p:nvPicPr>
          <p:cNvPr id="6" name="Picture 13" descr="Resp_D115_RespSys-text1_sx5513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667000"/>
            <a:ext cx="595157" cy="357417"/>
          </a:xfrm>
          <a:prstGeom prst="rect">
            <a:avLst/>
          </a:prstGeom>
          <a:noFill/>
        </p:spPr>
      </p:pic>
      <p:pic>
        <p:nvPicPr>
          <p:cNvPr id="7" name="Picture 16" descr="Resp_D115_RespSys-text3_sx5513b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667000"/>
            <a:ext cx="1422400" cy="406400"/>
          </a:xfrm>
          <a:prstGeom prst="rect">
            <a:avLst/>
          </a:prstGeom>
          <a:noFill/>
        </p:spPr>
      </p:pic>
      <p:pic>
        <p:nvPicPr>
          <p:cNvPr id="8" name="Picture 17" descr="Resp_D115_RespSys-text4_sx5513b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3276600"/>
            <a:ext cx="1389063" cy="412750"/>
          </a:xfrm>
          <a:prstGeom prst="rect">
            <a:avLst/>
          </a:prstGeom>
          <a:noFill/>
        </p:spPr>
      </p:pic>
      <p:pic>
        <p:nvPicPr>
          <p:cNvPr id="9" name="Picture 18" descr="Resp_D115_RespSys-text5_sx5513b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4114800"/>
            <a:ext cx="1582738" cy="412750"/>
          </a:xfrm>
          <a:prstGeom prst="rect">
            <a:avLst/>
          </a:prstGeom>
          <a:noFill/>
        </p:spPr>
      </p:pic>
      <p:pic>
        <p:nvPicPr>
          <p:cNvPr id="10" name="Picture 19" descr="Resp_D115_RespSys-text6_sx5513b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4724400"/>
            <a:ext cx="1398588" cy="64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Alveolus and capillaries are very thin.</a:t>
            </a:r>
          </a:p>
          <a:p>
            <a:r>
              <a:rPr lang="en-US" dirty="0" smtClean="0"/>
              <a:t>This allows materials such as oxygen, carbon dioxide, and water to easily pass through them by diffusion.</a:t>
            </a:r>
          </a:p>
          <a:p>
            <a:r>
              <a:rPr lang="en-US" dirty="0" smtClean="0"/>
              <a:t>Your lungs have a large surface area of alveoli that enables them to absorb a lot of oxygen.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2" descr="Resp_D116-7_GasXchange1_sx5514b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2543175" cy="3190875"/>
          </a:xfrm>
          <a:prstGeom prst="rect">
            <a:avLst/>
          </a:prstGeom>
          <a:noFill/>
        </p:spPr>
      </p:pic>
      <p:pic>
        <p:nvPicPr>
          <p:cNvPr id="5" name="Picture 13" descr="Resp_D116-7_GasXchange2_sx5514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362200"/>
            <a:ext cx="6705600" cy="2973388"/>
          </a:xfrm>
          <a:prstGeom prst="rect">
            <a:avLst/>
          </a:prstGeom>
          <a:noFill/>
        </p:spPr>
      </p:pic>
      <p:pic>
        <p:nvPicPr>
          <p:cNvPr id="6" name="Picture 14" descr="Resp_D116-7_GasXchange3_sx5514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219200"/>
            <a:ext cx="2846388" cy="271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Breathing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Inhalation- “Breathing in”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Rib muscles contract lifting the chest wall upwards.</a:t>
            </a:r>
          </a:p>
          <a:p>
            <a:r>
              <a:rPr lang="en-US" dirty="0" smtClean="0"/>
              <a:t>Diaphragm contracts and moves downward.</a:t>
            </a:r>
          </a:p>
          <a:p>
            <a:r>
              <a:rPr lang="en-US" dirty="0" smtClean="0"/>
              <a:t>Pressure inside lungs decreases and fills with air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Exhalation- “Breathing out”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Rib muscles relax.</a:t>
            </a:r>
          </a:p>
          <a:p>
            <a:r>
              <a:rPr lang="en-US" dirty="0" smtClean="0"/>
              <a:t>Diaphragm relaxes.</a:t>
            </a:r>
          </a:p>
          <a:p>
            <a:r>
              <a:rPr lang="en-US" dirty="0" smtClean="0"/>
              <a:t>Pressure inside </a:t>
            </a:r>
            <a:r>
              <a:rPr lang="en-US" smtClean="0"/>
              <a:t>lungs </a:t>
            </a:r>
            <a:r>
              <a:rPr lang="en-US" smtClean="0"/>
              <a:t>increases </a:t>
            </a:r>
            <a:r>
              <a:rPr lang="en-US" dirty="0" smtClean="0"/>
              <a:t>pushing air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Resp_D119_InExhale2-ntxt_sx5515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794" y="228600"/>
            <a:ext cx="6930681" cy="6324600"/>
          </a:xfrm>
          <a:prstGeom prst="rect">
            <a:avLst/>
          </a:prstGeom>
          <a:noFill/>
        </p:spPr>
      </p:pic>
      <p:pic>
        <p:nvPicPr>
          <p:cNvPr id="5" name="Picture 18" descr="Resp_D119_InExhale2-text1_sx5515b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05000"/>
            <a:ext cx="1981200" cy="426508"/>
          </a:xfrm>
          <a:prstGeom prst="rect">
            <a:avLst/>
          </a:prstGeom>
          <a:noFill/>
        </p:spPr>
      </p:pic>
      <p:pic>
        <p:nvPicPr>
          <p:cNvPr id="6" name="Picture 19" descr="Resp_D119_InExhale2-text2_sx5515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114800"/>
            <a:ext cx="1219200" cy="591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pic>
        <p:nvPicPr>
          <p:cNvPr id="4" name="Picture 12" descr="Resp_D120_VChords_sx5516b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2446" y="1600200"/>
            <a:ext cx="4028107" cy="4525963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 air moves across the larynx, or voice box, the vocal cords vibrate to make sound.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191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Respiration </vt:lpstr>
      <vt:lpstr>Function</vt:lpstr>
      <vt:lpstr>Systems Working Together</vt:lpstr>
      <vt:lpstr>The Path of Air</vt:lpstr>
      <vt:lpstr>Gas Exchange</vt:lpstr>
      <vt:lpstr>Slide 6</vt:lpstr>
      <vt:lpstr>Breathing</vt:lpstr>
      <vt:lpstr>Slide 8</vt:lpstr>
      <vt:lpstr>Sound</vt:lpstr>
      <vt:lpstr>Respiratory Diseases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Respiration </dc:title>
  <dc:creator/>
  <cp:lastModifiedBy>techadmin</cp:lastModifiedBy>
  <cp:revision>14</cp:revision>
  <dcterms:created xsi:type="dcterms:W3CDTF">2006-08-16T00:00:00Z</dcterms:created>
  <dcterms:modified xsi:type="dcterms:W3CDTF">2012-05-24T14:48:43Z</dcterms:modified>
</cp:coreProperties>
</file>