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Luckiest Guy" charset="0"/>
      <p:regular r:id="rId11"/>
    </p:embeddedFont>
    <p:embeddedFont>
      <p:font typeface="Roboto Slab" charset="0"/>
      <p:regular r:id="rId12"/>
      <p:bold r:id="rId13"/>
    </p:embeddedFont>
    <p:embeddedFont>
      <p:font typeface="Handlee" charset="0"/>
      <p:regular r:id="rId14"/>
    </p:embeddedFont>
    <p:embeddedFont>
      <p:font typeface="Roboto" charset="0"/>
      <p:regular r:id="rId15"/>
      <p:bold r:id="rId16"/>
      <p:italic r:id="rId17"/>
      <p:boldItalic r:id="rId18"/>
    </p:embeddedFont>
    <p:embeddedFont>
      <p:font typeface="Anton" charset="0"/>
      <p:regular r:id="rId19"/>
    </p:embeddedFont>
    <p:embeddedFont>
      <p:font typeface="Happy Monkey" charset="0"/>
      <p:regular r:id="rId20"/>
    </p:embeddedFont>
    <p:embeddedFont>
      <p:font typeface="Bitter" charset="0"/>
      <p:regular r:id="rId21"/>
      <p:bold r:id="rId22"/>
      <p: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96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2666ed1d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2666ed1d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2666e8a20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2666e8a20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2666e8a20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2666e8a20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2666e8a20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2666e8a20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2666e8a20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2666e8a20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2666e8a20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2666e8a20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2666e8a20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2666e8a20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zlet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wood.k12.ma.us/~bmanning@norwood.k12.ma.us/english-language-ar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s://docs.google.com/presentation/d/1Oxjy7C6lGuh23QMOarvhIo6UNTXJijMlJiennH6rL08/edi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 idx="4294967295"/>
          </p:nvPr>
        </p:nvSpPr>
        <p:spPr>
          <a:xfrm>
            <a:off x="387900" y="329950"/>
            <a:ext cx="8368200" cy="109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>
                <a:latin typeface="Luckiest Guy"/>
                <a:ea typeface="Luckiest Guy"/>
                <a:cs typeface="Luckiest Guy"/>
                <a:sym typeface="Luckiest Guy"/>
              </a:rPr>
              <a:t>Grade 8 blue Team</a:t>
            </a:r>
            <a:endParaRPr sz="56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4294967295"/>
          </p:nvPr>
        </p:nvSpPr>
        <p:spPr>
          <a:xfrm>
            <a:off x="243300" y="1344850"/>
            <a:ext cx="8657400" cy="32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Handlee"/>
                <a:ea typeface="Handlee"/>
                <a:cs typeface="Handlee"/>
                <a:sym typeface="Handlee"/>
              </a:rPr>
              <a:t>     Bridget Manning- English/Language Arts</a:t>
            </a:r>
            <a:endParaRPr sz="3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Handlee"/>
                <a:ea typeface="Handlee"/>
                <a:cs typeface="Handlee"/>
                <a:sym typeface="Handlee"/>
              </a:rPr>
              <a:t>Room 218</a:t>
            </a:r>
            <a:endParaRPr sz="3000">
              <a:latin typeface="Handlee"/>
              <a:ea typeface="Handlee"/>
              <a:cs typeface="Handlee"/>
              <a:sym typeface="Handlee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latin typeface="Handlee"/>
              <a:ea typeface="Handlee"/>
              <a:cs typeface="Handlee"/>
              <a:sym typeface="Handlee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0051" y="2514350"/>
            <a:ext cx="3270650" cy="2514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7908" y="2399938"/>
            <a:ext cx="3352466" cy="251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 idx="4294967295"/>
          </p:nvPr>
        </p:nvSpPr>
        <p:spPr>
          <a:xfrm>
            <a:off x="387900" y="3818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Anton"/>
                <a:ea typeface="Anton"/>
                <a:cs typeface="Anton"/>
                <a:sym typeface="Anton"/>
              </a:rPr>
              <a:t>Grade 8 English Curriculum</a:t>
            </a:r>
            <a:endParaRPr sz="4800"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4294967295"/>
          </p:nvPr>
        </p:nvSpPr>
        <p:spPr>
          <a:xfrm>
            <a:off x="323875" y="1088575"/>
            <a:ext cx="4248000" cy="39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accent6"/>
                </a:solidFill>
                <a:latin typeface="Handlee"/>
                <a:ea typeface="Handlee"/>
                <a:cs typeface="Handlee"/>
                <a:sym typeface="Handlee"/>
              </a:rPr>
              <a:t>Fiction:</a:t>
            </a:r>
            <a:endParaRPr sz="2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000">
                <a:latin typeface="Handlee"/>
                <a:ea typeface="Handlee"/>
                <a:cs typeface="Handlee"/>
                <a:sym typeface="Handlee"/>
              </a:rPr>
              <a:t>Short Stories</a:t>
            </a:r>
            <a:endParaRPr sz="2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000">
                <a:latin typeface="Handlee"/>
                <a:ea typeface="Handlee"/>
                <a:cs typeface="Handlee"/>
                <a:sym typeface="Handlee"/>
              </a:rPr>
              <a:t>Novel (</a:t>
            </a:r>
            <a:r>
              <a:rPr lang="en" sz="2000" i="1">
                <a:latin typeface="Handlee"/>
                <a:ea typeface="Handlee"/>
                <a:cs typeface="Handlee"/>
                <a:sym typeface="Handlee"/>
              </a:rPr>
              <a:t>A Separate Peace</a:t>
            </a:r>
            <a:r>
              <a:rPr lang="en" sz="2000">
                <a:latin typeface="Handlee"/>
                <a:ea typeface="Handlee"/>
                <a:cs typeface="Handlee"/>
                <a:sym typeface="Handlee"/>
              </a:rPr>
              <a:t>)</a:t>
            </a:r>
            <a:endParaRPr sz="2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accent6"/>
                </a:solidFill>
                <a:latin typeface="Handlee"/>
                <a:ea typeface="Handlee"/>
                <a:cs typeface="Handlee"/>
                <a:sym typeface="Handlee"/>
              </a:rPr>
              <a:t>Nonfiction:</a:t>
            </a:r>
            <a:endParaRPr sz="2000" b="1">
              <a:solidFill>
                <a:schemeClr val="accent6"/>
              </a:solidFill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000">
                <a:latin typeface="Handlee"/>
                <a:ea typeface="Handlee"/>
                <a:cs typeface="Handlee"/>
                <a:sym typeface="Handlee"/>
              </a:rPr>
              <a:t>Biographies, autobiographies, memoirs, essays, speeches, articles and editorials. </a:t>
            </a:r>
            <a:endParaRPr sz="2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FF00"/>
                </a:solidFill>
                <a:latin typeface="Handlee"/>
                <a:ea typeface="Handlee"/>
                <a:cs typeface="Handlee"/>
                <a:sym typeface="Handlee"/>
              </a:rPr>
              <a:t>Poetry:</a:t>
            </a:r>
            <a:r>
              <a:rPr lang="en" sz="2000">
                <a:latin typeface="Handlee"/>
                <a:ea typeface="Handlee"/>
                <a:cs typeface="Handlee"/>
                <a:sym typeface="Handlee"/>
              </a:rPr>
              <a:t> -traditional and modern</a:t>
            </a:r>
            <a:endParaRPr sz="2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accent6"/>
                </a:solidFill>
                <a:latin typeface="Handlee"/>
                <a:ea typeface="Handlee"/>
                <a:cs typeface="Handlee"/>
                <a:sym typeface="Handlee"/>
              </a:rPr>
              <a:t>Drama:</a:t>
            </a:r>
            <a:endParaRPr sz="2000" b="1">
              <a:solidFill>
                <a:schemeClr val="accent6"/>
              </a:solidFill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000">
                <a:latin typeface="Handlee"/>
                <a:ea typeface="Handlee"/>
                <a:cs typeface="Handlee"/>
                <a:sym typeface="Handlee"/>
              </a:rPr>
              <a:t>William Shakespeare’s </a:t>
            </a:r>
            <a:r>
              <a:rPr lang="en" sz="2000" i="1">
                <a:latin typeface="Handlee"/>
                <a:ea typeface="Handlee"/>
                <a:cs typeface="Handlee"/>
                <a:sym typeface="Handlee"/>
              </a:rPr>
              <a:t>A Midsummer Night’s Dream</a:t>
            </a:r>
            <a:endParaRPr sz="2000" i="1">
              <a:latin typeface="Handlee"/>
              <a:ea typeface="Handlee"/>
              <a:cs typeface="Handlee"/>
              <a:sym typeface="Handlee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4294967295"/>
          </p:nvPr>
        </p:nvSpPr>
        <p:spPr>
          <a:xfrm>
            <a:off x="4674450" y="1088575"/>
            <a:ext cx="4081500" cy="39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accent6"/>
                </a:solidFill>
                <a:latin typeface="Handlee"/>
                <a:ea typeface="Handlee"/>
                <a:cs typeface="Handlee"/>
                <a:sym typeface="Handlee"/>
              </a:rPr>
              <a:t>Writing:</a:t>
            </a:r>
            <a:endParaRPr sz="2000" b="1">
              <a:solidFill>
                <a:schemeClr val="accent6"/>
              </a:solidFill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000">
                <a:latin typeface="Handlee"/>
                <a:ea typeface="Handlee"/>
                <a:cs typeface="Handlee"/>
                <a:sym typeface="Handlee"/>
              </a:rPr>
              <a:t>Informal and formal writing responses</a:t>
            </a:r>
            <a:endParaRPr sz="2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000">
                <a:latin typeface="Handlee"/>
                <a:ea typeface="Handlee"/>
                <a:cs typeface="Handlee"/>
                <a:sym typeface="Handlee"/>
              </a:rPr>
              <a:t>One formal writing assignment per unit of study</a:t>
            </a:r>
            <a:endParaRPr sz="2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000">
                <a:latin typeface="Handlee"/>
                <a:ea typeface="Handlee"/>
                <a:cs typeface="Handlee"/>
                <a:sym typeface="Handlee"/>
              </a:rPr>
              <a:t>-Track individual growth</a:t>
            </a:r>
            <a:endParaRPr sz="2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accent6"/>
                </a:solidFill>
                <a:latin typeface="Handlee"/>
                <a:ea typeface="Handlee"/>
                <a:cs typeface="Handlee"/>
                <a:sym typeface="Handlee"/>
              </a:rPr>
              <a:t>Vocabulary/Grammar:</a:t>
            </a:r>
            <a:endParaRPr sz="2000" b="1">
              <a:solidFill>
                <a:schemeClr val="accent6"/>
              </a:solidFill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000">
                <a:latin typeface="Handlee"/>
                <a:ea typeface="Handlee"/>
                <a:cs typeface="Handlee"/>
                <a:sym typeface="Handlee"/>
              </a:rPr>
              <a:t>Vocab words within core text</a:t>
            </a:r>
            <a:endParaRPr sz="2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2000">
                <a:latin typeface="Handlee"/>
                <a:ea typeface="Handlee"/>
                <a:cs typeface="Handlee"/>
                <a:sym typeface="Handlee"/>
              </a:rPr>
              <a:t>-Grammar lessons implemented within four units of study</a:t>
            </a:r>
            <a:endParaRPr sz="2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">
                <a:latin typeface="Arial"/>
                <a:ea typeface="Arial"/>
                <a:cs typeface="Arial"/>
                <a:sym typeface="Arial"/>
              </a:rPr>
              <a:t>¢</a:t>
            </a:r>
            <a:r>
              <a:rPr lang="en" sz="400">
                <a:latin typeface="Arial"/>
                <a:ea typeface="Arial"/>
                <a:cs typeface="Arial"/>
                <a:sym typeface="Arial"/>
              </a:rPr>
              <a:t> </a:t>
            </a:r>
            <a:endParaRPr sz="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-923525" y="3527350"/>
            <a:ext cx="73368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 idx="4294967295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How you can help your son/daughter succeed…</a:t>
            </a:r>
            <a:endParaRPr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4294967295"/>
          </p:nvPr>
        </p:nvSpPr>
        <p:spPr>
          <a:xfrm>
            <a:off x="179400" y="1088575"/>
            <a:ext cx="8576700" cy="39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•</a:t>
            </a:r>
            <a:r>
              <a:rPr lang="en" sz="24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Encourage consistent attendance</a:t>
            </a:r>
            <a:endParaRPr sz="2400" b="1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•</a:t>
            </a:r>
            <a:r>
              <a:rPr lang="en" sz="24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Accessing Classroom and my teacher </a:t>
            </a:r>
            <a:endParaRPr sz="2400" b="1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site for missed work, study resources</a:t>
            </a:r>
            <a:endParaRPr sz="2400" b="1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•</a:t>
            </a:r>
            <a:r>
              <a:rPr lang="en" sz="24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After school help is available every Tuesday afternoon or by appointment</a:t>
            </a:r>
            <a:endParaRPr sz="2400" b="1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•</a:t>
            </a:r>
            <a:r>
              <a:rPr lang="en" sz="24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Honor placement for 9</a:t>
            </a:r>
            <a:r>
              <a:rPr lang="en" sz="2400" b="1" baseline="30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th</a:t>
            </a:r>
            <a:r>
              <a:rPr lang="en" sz="24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 grade at NHS: Honors assessments, maintain A- average, consistent participation, independent reading, essay revisions</a:t>
            </a:r>
            <a:endParaRPr sz="2400" b="1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6188" y="604275"/>
            <a:ext cx="2619375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 idx="4294967295"/>
          </p:nvPr>
        </p:nvSpPr>
        <p:spPr>
          <a:xfrm>
            <a:off x="387900" y="419600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Happy Monkey"/>
                <a:ea typeface="Happy Monkey"/>
                <a:cs typeface="Happy Monkey"/>
                <a:sym typeface="Happy Monkey"/>
              </a:rPr>
              <a:t>Homework</a:t>
            </a:r>
            <a:endParaRPr sz="48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4294967295"/>
          </p:nvPr>
        </p:nvSpPr>
        <p:spPr>
          <a:xfrm>
            <a:off x="195800" y="1105700"/>
            <a:ext cx="8775000" cy="3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Font typeface="Handlee"/>
              <a:buChar char="-"/>
            </a:pPr>
            <a:r>
              <a:rPr lang="en" sz="3000">
                <a:latin typeface="Handlee"/>
                <a:ea typeface="Handlee"/>
                <a:cs typeface="Handlee"/>
                <a:sym typeface="Handlee"/>
              </a:rPr>
              <a:t>Daily homework assignments for </a:t>
            </a:r>
            <a:r>
              <a:rPr lang="en" sz="3000">
                <a:solidFill>
                  <a:schemeClr val="accent6"/>
                </a:solidFill>
                <a:latin typeface="Handlee"/>
                <a:ea typeface="Handlee"/>
                <a:cs typeface="Handlee"/>
                <a:sym typeface="Handlee"/>
              </a:rPr>
              <a:t>the entire team</a:t>
            </a:r>
            <a:r>
              <a:rPr lang="en" sz="3000">
                <a:latin typeface="Handlee"/>
                <a:ea typeface="Handlee"/>
                <a:cs typeface="Handlee"/>
                <a:sym typeface="Handlee"/>
              </a:rPr>
              <a:t> can be found by clicking on the link on any of the blue team teacher’s websites (updated daily by Allie Muprhy).</a:t>
            </a:r>
            <a:endParaRPr sz="3000">
              <a:latin typeface="Handlee"/>
              <a:ea typeface="Handlee"/>
              <a:cs typeface="Handlee"/>
              <a:sym typeface="Handlee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Handlee"/>
              <a:buChar char="-"/>
            </a:pPr>
            <a:r>
              <a:rPr lang="en" sz="3000">
                <a:latin typeface="Handlee"/>
                <a:ea typeface="Handlee"/>
                <a:cs typeface="Handlee"/>
                <a:sym typeface="Handlee"/>
              </a:rPr>
              <a:t>ELA Homework is on my NPS site </a:t>
            </a:r>
            <a:endParaRPr sz="3000">
              <a:latin typeface="Handlee"/>
              <a:ea typeface="Handlee"/>
              <a:cs typeface="Handlee"/>
              <a:sym typeface="Handlee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Font typeface="Handlee"/>
              <a:buChar char="-"/>
            </a:pPr>
            <a:r>
              <a:rPr lang="en" sz="3000">
                <a:latin typeface="Handlee"/>
                <a:ea typeface="Handlee"/>
                <a:cs typeface="Handlee"/>
                <a:sym typeface="Handlee"/>
              </a:rPr>
              <a:t>MOST homework may be submitted on </a:t>
            </a:r>
            <a:endParaRPr sz="3000">
              <a:latin typeface="Handlee"/>
              <a:ea typeface="Handlee"/>
              <a:cs typeface="Handlee"/>
              <a:sym typeface="Handlee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000">
                <a:latin typeface="Handlee"/>
                <a:ea typeface="Handlee"/>
                <a:cs typeface="Handlee"/>
                <a:sym typeface="Handlee"/>
              </a:rPr>
              <a:t>Google Classroom OR hard copy</a:t>
            </a:r>
            <a:endParaRPr sz="3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1900" y="2793950"/>
            <a:ext cx="2178900" cy="21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 idx="4294967295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Anton"/>
                <a:ea typeface="Anton"/>
                <a:cs typeface="Anton"/>
                <a:sym typeface="Anton"/>
              </a:rPr>
              <a:t>Google Classroom</a:t>
            </a:r>
            <a:endParaRPr sz="4800"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4294967295"/>
          </p:nvPr>
        </p:nvSpPr>
        <p:spPr>
          <a:xfrm>
            <a:off x="387900" y="1144125"/>
            <a:ext cx="8269500" cy="34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Handlee"/>
                <a:ea typeface="Handlee"/>
                <a:cs typeface="Handlee"/>
                <a:sym typeface="Handlee"/>
              </a:rPr>
              <a:t>Google Classroom is a free collaboration tool for teachers and students. Teachers create an online classroom, invite students to the class, then create and distribute assignments, materials, etc.</a:t>
            </a:r>
            <a:endParaRPr sz="3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Handlee"/>
                <a:ea typeface="Handlee"/>
                <a:cs typeface="Handlee"/>
                <a:sym typeface="Handlee"/>
              </a:rPr>
              <a:t>Download the app or go use online</a:t>
            </a:r>
            <a:endParaRPr sz="30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0773" y="3419400"/>
            <a:ext cx="2085175" cy="156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 idx="4294967295"/>
          </p:nvPr>
        </p:nvSpPr>
        <p:spPr>
          <a:xfrm>
            <a:off x="387900" y="189100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4294967295"/>
          </p:nvPr>
        </p:nvSpPr>
        <p:spPr>
          <a:xfrm>
            <a:off x="102425" y="806700"/>
            <a:ext cx="8589600" cy="43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latin typeface="Handlee"/>
                <a:ea typeface="Handlee"/>
                <a:cs typeface="Handlee"/>
                <a:sym typeface="Handlee"/>
              </a:rPr>
              <a:t>Go to</a:t>
            </a:r>
            <a:r>
              <a:rPr lang="en" sz="2400">
                <a:uFill>
                  <a:noFill/>
                </a:uFill>
                <a:latin typeface="Handlee"/>
                <a:ea typeface="Handlee"/>
                <a:cs typeface="Handlee"/>
                <a:sym typeface="Handlee"/>
                <a:hlinkClick r:id="rId3"/>
              </a:rPr>
              <a:t> </a:t>
            </a:r>
            <a:r>
              <a:rPr lang="en" sz="2400" u="sng">
                <a:latin typeface="Handlee"/>
                <a:ea typeface="Handlee"/>
                <a:cs typeface="Handlee"/>
                <a:sym typeface="Handlee"/>
                <a:hlinkClick r:id="rId3"/>
              </a:rPr>
              <a:t>www.quizlet.com</a:t>
            </a:r>
            <a:r>
              <a:rPr lang="en" sz="2400">
                <a:latin typeface="Handlee"/>
                <a:ea typeface="Handlee"/>
                <a:cs typeface="Handlee"/>
                <a:sym typeface="Handlee"/>
              </a:rPr>
              <a:t> and search “cmsnorwood”</a:t>
            </a: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2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Handlee"/>
                <a:ea typeface="Handlee"/>
                <a:cs typeface="Handlee"/>
                <a:sym typeface="Handlee"/>
              </a:rPr>
              <a:t>Quizlet.com is a resource students can use to study for quizzes and tests in their major content areas.</a:t>
            </a: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2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Handlee"/>
                <a:ea typeface="Handlee"/>
                <a:cs typeface="Handlee"/>
                <a:sym typeface="Handlee"/>
              </a:rPr>
              <a:t>It provides flashcards and games for students using information uploaded by a teacher.</a:t>
            </a: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Handlee"/>
                <a:ea typeface="Handlee"/>
                <a:cs typeface="Handlee"/>
                <a:sym typeface="Handlee"/>
              </a:rPr>
              <a:t>Allison Murphy and Sarah Hoyle (Special Educations Teachers) update the site to include vocabulary and study guides for all of our </a:t>
            </a: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Handlee"/>
                <a:ea typeface="Handlee"/>
                <a:cs typeface="Handlee"/>
                <a:sym typeface="Handlee"/>
              </a:rPr>
              <a:t>students.</a:t>
            </a: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000"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12837" y="52750"/>
            <a:ext cx="2611925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 idx="4294967295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solidFill>
            <a:srgbClr val="4A86E8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Happy Monkey"/>
                <a:ea typeface="Happy Monkey"/>
                <a:cs typeface="Happy Monkey"/>
                <a:sym typeface="Happy Monkey"/>
              </a:rPr>
              <a:t>Contact Info</a:t>
            </a:r>
            <a:endParaRPr sz="48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4294967295"/>
          </p:nvPr>
        </p:nvSpPr>
        <p:spPr>
          <a:xfrm>
            <a:off x="387900" y="1144125"/>
            <a:ext cx="3817500" cy="5199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rgbClr val="F3F3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Handlee"/>
                <a:ea typeface="Handlee"/>
                <a:cs typeface="Handlee"/>
                <a:sym typeface="Handlee"/>
              </a:rPr>
              <a:t>bmanning@norwood.k12.ma.us</a:t>
            </a: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FFFFFF"/>
                </a:solidFill>
                <a:latin typeface="Handlee"/>
                <a:ea typeface="Handlee"/>
                <a:cs typeface="Handlee"/>
                <a:sym typeface="Handlee"/>
                <a:hlinkClick r:id="rId3"/>
              </a:rPr>
              <a:t>NPS Teacher Website</a:t>
            </a:r>
            <a:endParaRPr sz="2400">
              <a:solidFill>
                <a:srgbClr val="FFFFFF"/>
              </a:solidFill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FFFFFF"/>
                </a:solidFill>
                <a:latin typeface="Handlee"/>
                <a:ea typeface="Handlee"/>
                <a:cs typeface="Handlee"/>
                <a:sym typeface="Handlee"/>
                <a:hlinkClick r:id="rId4"/>
              </a:rPr>
              <a:t>8 Blue Homework Link</a:t>
            </a:r>
            <a:endParaRPr sz="2400">
              <a:solidFill>
                <a:srgbClr val="FFFFFF"/>
              </a:solidFill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u="sng">
              <a:solidFill>
                <a:schemeClr val="accent6"/>
              </a:solidFill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>
              <a:solidFill>
                <a:schemeClr val="accent6"/>
              </a:solidFill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>
              <a:latin typeface="Handlee"/>
              <a:ea typeface="Handlee"/>
              <a:cs typeface="Handlee"/>
              <a:sym typeface="Handlee"/>
            </a:endParaRPr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1994" y="1238063"/>
            <a:ext cx="1080150" cy="107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09550" y="2407325"/>
            <a:ext cx="4012691" cy="156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>
            <a:spLocks noGrp="1"/>
          </p:cNvSpPr>
          <p:nvPr>
            <p:ph type="title" idx="4294967295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Anton"/>
                <a:ea typeface="Anton"/>
                <a:cs typeface="Anton"/>
                <a:sym typeface="Anton"/>
              </a:rPr>
              <a:t>Grade 8 Blue Wish List</a:t>
            </a:r>
            <a:endParaRPr sz="4800"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116" name="Google Shape;116;p20"/>
          <p:cNvSpPr txBox="1">
            <a:spLocks noGrp="1"/>
          </p:cNvSpPr>
          <p:nvPr>
            <p:ph type="body" idx="4294967295"/>
          </p:nvPr>
        </p:nvSpPr>
        <p:spPr>
          <a:xfrm>
            <a:off x="387900" y="1293475"/>
            <a:ext cx="8368200" cy="36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latin typeface="Handlee"/>
                <a:ea typeface="Handlee"/>
                <a:cs typeface="Handlee"/>
                <a:sym typeface="Handlee"/>
              </a:rPr>
              <a:t>We are in need of the following items throughout the year:</a:t>
            </a: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Font typeface="Handlee"/>
              <a:buChar char="-"/>
            </a:pPr>
            <a:r>
              <a:rPr lang="en" sz="2400" b="1">
                <a:latin typeface="Handlee"/>
                <a:ea typeface="Handlee"/>
                <a:cs typeface="Handlee"/>
                <a:sym typeface="Handlee"/>
              </a:rPr>
              <a:t>Tissues</a:t>
            </a:r>
            <a:endParaRPr sz="2400" b="1">
              <a:latin typeface="Handlee"/>
              <a:ea typeface="Handlee"/>
              <a:cs typeface="Handlee"/>
              <a:sym typeface="Handlee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Handlee"/>
              <a:buChar char="-"/>
            </a:pPr>
            <a:r>
              <a:rPr lang="en" sz="2400" b="1">
                <a:latin typeface="Handlee"/>
                <a:ea typeface="Handlee"/>
                <a:cs typeface="Handlee"/>
                <a:sym typeface="Handlee"/>
              </a:rPr>
              <a:t>Hand sanitizer</a:t>
            </a:r>
            <a:endParaRPr sz="2400" b="1">
              <a:latin typeface="Handlee"/>
              <a:ea typeface="Handlee"/>
              <a:cs typeface="Handlee"/>
              <a:sym typeface="Handlee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Handlee"/>
              <a:buChar char="-"/>
            </a:pPr>
            <a:r>
              <a:rPr lang="en" sz="2400" b="1">
                <a:latin typeface="Handlee"/>
                <a:ea typeface="Handlee"/>
                <a:cs typeface="Handlee"/>
                <a:sym typeface="Handlee"/>
              </a:rPr>
              <a:t>Sanitizing wipes</a:t>
            </a:r>
            <a:endParaRPr sz="2400" b="1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latin typeface="Handlee"/>
                <a:ea typeface="Handlee"/>
                <a:cs typeface="Handlee"/>
                <a:sym typeface="Handlee"/>
              </a:rPr>
              <a:t>If you are able to donate any of these items, </a:t>
            </a: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latin typeface="Handlee"/>
                <a:ea typeface="Handlee"/>
                <a:cs typeface="Handlee"/>
                <a:sym typeface="Handlee"/>
              </a:rPr>
              <a:t>please send them to school with your child </a:t>
            </a: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latin typeface="Handlee"/>
                <a:ea typeface="Handlee"/>
                <a:cs typeface="Handlee"/>
                <a:sym typeface="Handlee"/>
              </a:rPr>
              <a:t>throughout the year.  </a:t>
            </a:r>
            <a:endParaRPr sz="2400">
              <a:latin typeface="Handlee"/>
              <a:ea typeface="Handlee"/>
              <a:cs typeface="Handlee"/>
              <a:sym typeface="Handlee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7750" y="2950375"/>
            <a:ext cx="1835525" cy="19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372</Words>
  <Application>Microsoft Office PowerPoint</Application>
  <PresentationFormat>On-screen Show (16:9)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Luckiest Guy</vt:lpstr>
      <vt:lpstr>Roboto Slab</vt:lpstr>
      <vt:lpstr>Handlee</vt:lpstr>
      <vt:lpstr>Roboto</vt:lpstr>
      <vt:lpstr>Anton</vt:lpstr>
      <vt:lpstr>Happy Monkey</vt:lpstr>
      <vt:lpstr>Bitter</vt:lpstr>
      <vt:lpstr>Marina</vt:lpstr>
      <vt:lpstr>Grade 8 blue Team</vt:lpstr>
      <vt:lpstr>Grade 8 English Curriculum</vt:lpstr>
      <vt:lpstr>How you can help your son/daughter succeed…</vt:lpstr>
      <vt:lpstr>Homework</vt:lpstr>
      <vt:lpstr>Google Classroom</vt:lpstr>
      <vt:lpstr>Slide 6</vt:lpstr>
      <vt:lpstr>Contact Info</vt:lpstr>
      <vt:lpstr>Grade 8 Blue Wish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8 blue Team</dc:title>
  <dc:creator>Bridget Manning</dc:creator>
  <cp:lastModifiedBy>bmanning</cp:lastModifiedBy>
  <cp:revision>1</cp:revision>
  <dcterms:modified xsi:type="dcterms:W3CDTF">2019-09-25T15:53:36Z</dcterms:modified>
</cp:coreProperties>
</file>