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3B792-80AA-4EE4-ABF1-44163F601D93}" type="datetimeFigureOut">
              <a:rPr lang="en-US" smtClean="0"/>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F90C7-E3BA-48A5-8F05-6D165922A231}" type="slidenum">
              <a:rPr lang="en-US" smtClean="0"/>
              <a:t>‹#›</a:t>
            </a:fld>
            <a:endParaRPr lang="en-US"/>
          </a:p>
        </p:txBody>
      </p:sp>
    </p:spTree>
    <p:extLst>
      <p:ext uri="{BB962C8B-B14F-4D97-AF65-F5344CB8AC3E}">
        <p14:creationId xmlns:p14="http://schemas.microsoft.com/office/powerpoint/2010/main" val="342028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F1F886-126A-4400-B807-6A0639348A96}" type="datetimeFigureOut">
              <a:rPr lang="en-US" smtClean="0"/>
              <a:t>9/16/2014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39F9285-7696-4070-8386-B015F6CD000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1F886-126A-4400-B807-6A0639348A9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1F886-126A-4400-B807-6A0639348A9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1F886-126A-4400-B807-6A0639348A9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F1F886-126A-4400-B807-6A0639348A9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39F9285-7696-4070-8386-B015F6CD00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F1F886-126A-4400-B807-6A0639348A9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F1F886-126A-4400-B807-6A0639348A96}"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F1F886-126A-4400-B807-6A0639348A96}"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1F886-126A-4400-B807-6A0639348A96}"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F1F886-126A-4400-B807-6A0639348A9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F1F886-126A-4400-B807-6A0639348A9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F9285-7696-4070-8386-B015F6CD00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F1F886-126A-4400-B807-6A0639348A96}" type="datetimeFigureOut">
              <a:rPr lang="en-US" smtClean="0"/>
              <a:t>9/16/2014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9F9285-7696-4070-8386-B015F6CD00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Junior </a:t>
            </a:r>
            <a:r>
              <a:rPr lang="en-US" dirty="0" err="1" smtClean="0"/>
              <a:t>WEllness</a:t>
            </a:r>
            <a:endParaRPr lang="en-US" dirty="0"/>
          </a:p>
        </p:txBody>
      </p:sp>
      <p:sp>
        <p:nvSpPr>
          <p:cNvPr id="3" name="Subtitle 2"/>
          <p:cNvSpPr>
            <a:spLocks noGrp="1"/>
          </p:cNvSpPr>
          <p:nvPr>
            <p:ph type="subTitle" idx="1"/>
          </p:nvPr>
        </p:nvSpPr>
        <p:spPr/>
        <p:txBody>
          <a:bodyPr/>
          <a:lstStyle/>
          <a:p>
            <a:endParaRPr lang="en-US" dirty="0" smtClean="0"/>
          </a:p>
          <a:p>
            <a:r>
              <a:rPr lang="en-US" dirty="0" smtClean="0"/>
              <a:t>Health not just for today but for life!</a:t>
            </a:r>
          </a:p>
          <a:p>
            <a:endParaRPr lang="en-US" dirty="0"/>
          </a:p>
          <a:p>
            <a:endParaRPr lang="en-US" dirty="0" smtClean="0"/>
          </a:p>
        </p:txBody>
      </p:sp>
    </p:spTree>
    <p:extLst>
      <p:ext uri="{BB962C8B-B14F-4D97-AF65-F5344CB8AC3E}">
        <p14:creationId xmlns:p14="http://schemas.microsoft.com/office/powerpoint/2010/main" val="3367586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Class of 2016</a:t>
            </a:r>
            <a:endParaRPr lang="en-US" dirty="0"/>
          </a:p>
        </p:txBody>
      </p:sp>
      <p:pic>
        <p:nvPicPr>
          <p:cNvPr id="1026" name="Picture 2" descr="C:\Users\nglynn\AppData\Local\Microsoft\Windows\Temporary Internet Files\Content.IE5\E3KQ0C5W\MC900438742[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20184" y="5162550"/>
            <a:ext cx="1437216" cy="10779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glynn\AppData\Local\Microsoft\Windows\Temporary Internet Files\Content.IE5\L8XH1PQ3\MP90043871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5720" y="1371600"/>
            <a:ext cx="2275840" cy="152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09095062"/>
              </p:ext>
            </p:extLst>
          </p:nvPr>
        </p:nvGraphicFramePr>
        <p:xfrm>
          <a:off x="4678017" y="3392557"/>
          <a:ext cx="4267200" cy="3445565"/>
        </p:xfrm>
        <a:graphic>
          <a:graphicData uri="http://schemas.openxmlformats.org/drawingml/2006/table">
            <a:tbl>
              <a:tblPr/>
              <a:tblGrid>
                <a:gridCol w="4267200"/>
              </a:tblGrid>
              <a:tr h="3445565">
                <a:tc>
                  <a:txBody>
                    <a:bodyPr/>
                    <a:lstStyle/>
                    <a:p>
                      <a:r>
                        <a:rPr lang="en-US" dirty="0" smtClean="0"/>
                        <a:t>7 Wellness</a:t>
                      </a:r>
                      <a:r>
                        <a:rPr lang="en-US" baseline="0" dirty="0" smtClean="0"/>
                        <a:t> Components</a:t>
                      </a:r>
                    </a:p>
                    <a:p>
                      <a:pPr marL="285750" indent="-285750">
                        <a:buFont typeface="Arial" panose="020B0604020202020204" pitchFamily="34" charset="0"/>
                        <a:buChar char="•"/>
                      </a:pPr>
                      <a:r>
                        <a:rPr lang="en-US" baseline="0" dirty="0" smtClean="0"/>
                        <a:t>Intellectual</a:t>
                      </a:r>
                    </a:p>
                    <a:p>
                      <a:pPr marL="285750" indent="-285750">
                        <a:buFont typeface="Arial" panose="020B0604020202020204" pitchFamily="34" charset="0"/>
                        <a:buChar char="•"/>
                      </a:pPr>
                      <a:r>
                        <a:rPr lang="en-US" baseline="0" dirty="0" smtClean="0"/>
                        <a:t>Physical</a:t>
                      </a:r>
                    </a:p>
                    <a:p>
                      <a:pPr marL="285750" indent="-285750">
                        <a:buFont typeface="Arial" panose="020B0604020202020204" pitchFamily="34" charset="0"/>
                        <a:buChar char="•"/>
                      </a:pPr>
                      <a:r>
                        <a:rPr lang="en-US" baseline="0" dirty="0" smtClean="0"/>
                        <a:t>Emotional</a:t>
                      </a:r>
                    </a:p>
                    <a:p>
                      <a:pPr marL="285750" indent="-285750">
                        <a:buFont typeface="Arial" panose="020B0604020202020204" pitchFamily="34" charset="0"/>
                        <a:buChar char="•"/>
                      </a:pPr>
                      <a:r>
                        <a:rPr lang="en-US" baseline="0" dirty="0" smtClean="0"/>
                        <a:t>Social</a:t>
                      </a:r>
                    </a:p>
                    <a:p>
                      <a:pPr marL="285750" indent="-285750">
                        <a:buFont typeface="Arial" panose="020B0604020202020204" pitchFamily="34" charset="0"/>
                        <a:buChar char="•"/>
                      </a:pPr>
                      <a:r>
                        <a:rPr lang="en-US" baseline="0" dirty="0" smtClean="0"/>
                        <a:t>Environmental</a:t>
                      </a:r>
                    </a:p>
                    <a:p>
                      <a:pPr marL="285750" indent="-285750">
                        <a:buFont typeface="Arial" panose="020B0604020202020204" pitchFamily="34" charset="0"/>
                        <a:buChar char="•"/>
                      </a:pPr>
                      <a:r>
                        <a:rPr lang="en-US" baseline="0" dirty="0" smtClean="0"/>
                        <a:t>Vocational</a:t>
                      </a:r>
                    </a:p>
                    <a:p>
                      <a:pPr marL="285750" indent="-285750">
                        <a:buFont typeface="Arial" panose="020B0604020202020204" pitchFamily="34" charset="0"/>
                        <a:buChar char="•"/>
                      </a:pPr>
                      <a:r>
                        <a:rPr lang="en-US" baseline="0" dirty="0" smtClean="0"/>
                        <a:t>Spiritual</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8554366"/>
              </p:ext>
            </p:extLst>
          </p:nvPr>
        </p:nvGraphicFramePr>
        <p:xfrm>
          <a:off x="530087" y="1908313"/>
          <a:ext cx="3472070" cy="2809461"/>
        </p:xfrm>
        <a:graphic>
          <a:graphicData uri="http://schemas.openxmlformats.org/drawingml/2006/table">
            <a:tbl>
              <a:tblPr/>
              <a:tblGrid>
                <a:gridCol w="3472070"/>
              </a:tblGrid>
              <a:tr h="2809461">
                <a:tc>
                  <a:txBody>
                    <a:bodyPr/>
                    <a:lstStyle/>
                    <a:p>
                      <a:r>
                        <a:rPr lang="en-US" dirty="0" smtClean="0"/>
                        <a:t>Junior</a:t>
                      </a:r>
                      <a:r>
                        <a:rPr lang="en-US" baseline="0" dirty="0" smtClean="0"/>
                        <a:t> Year will be a year course reflecting on the 7 wellness components</a:t>
                      </a:r>
                    </a:p>
                    <a:p>
                      <a:endParaRPr lang="en-US" baseline="0" dirty="0" smtClean="0"/>
                    </a:p>
                    <a:p>
                      <a:r>
                        <a:rPr lang="en-US" baseline="0" dirty="0" smtClean="0"/>
                        <a:t>This aligns with the Mass State and National Health and Physical Education Standards.</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74324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Expectations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Health is a graduation requirement (4 years)</a:t>
            </a:r>
          </a:p>
          <a:p>
            <a:r>
              <a:rPr lang="en-US" dirty="0" smtClean="0"/>
              <a:t>A numerical grade is given each term</a:t>
            </a:r>
          </a:p>
          <a:p>
            <a:r>
              <a:rPr lang="en-US" dirty="0" smtClean="0"/>
              <a:t>A participation/attendance/preparation grade will be given each class (5 points)</a:t>
            </a:r>
          </a:p>
          <a:p>
            <a:r>
              <a:rPr lang="en-US" dirty="0" smtClean="0"/>
              <a:t>This will be recorded on IPASS after each class</a:t>
            </a:r>
          </a:p>
          <a:p>
            <a:pPr marL="137160" indent="0">
              <a:buNone/>
            </a:pPr>
            <a:r>
              <a:rPr lang="en-US" dirty="0"/>
              <a:t> </a:t>
            </a:r>
            <a:r>
              <a:rPr lang="en-US" dirty="0" smtClean="0"/>
              <a:t>                            EVALUATION</a:t>
            </a:r>
          </a:p>
          <a:p>
            <a:pPr marL="137160" indent="0">
              <a:buNone/>
            </a:pPr>
            <a:r>
              <a:rPr lang="en-US" dirty="0" smtClean="0"/>
              <a:t>50% - Term test or project</a:t>
            </a:r>
          </a:p>
          <a:p>
            <a:pPr marL="137160" indent="0">
              <a:buNone/>
            </a:pPr>
            <a:r>
              <a:rPr lang="en-US" dirty="0" smtClean="0"/>
              <a:t>25% - class activities or quizzes</a:t>
            </a:r>
          </a:p>
          <a:p>
            <a:pPr marL="137160" indent="0">
              <a:buNone/>
            </a:pPr>
            <a:r>
              <a:rPr lang="en-US" dirty="0" smtClean="0"/>
              <a:t>25% - participation/attendance*/attitude- behavior/preparation</a:t>
            </a:r>
            <a:endParaRPr lang="en-US" dirty="0"/>
          </a:p>
        </p:txBody>
      </p:sp>
    </p:spTree>
    <p:extLst>
      <p:ext uri="{BB962C8B-B14F-4D97-AF65-F5344CB8AC3E}">
        <p14:creationId xmlns:p14="http://schemas.microsoft.com/office/powerpoint/2010/main" val="4140888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rPr>
              <a:t> </a:t>
            </a:r>
            <a:r>
              <a:rPr lang="en-US" b="0" dirty="0" smtClean="0">
                <a:effectLst/>
              </a:rPr>
              <a:t>Attendance</a:t>
            </a:r>
            <a:endParaRPr lang="en-US" dirty="0"/>
          </a:p>
        </p:txBody>
      </p:sp>
      <p:sp>
        <p:nvSpPr>
          <p:cNvPr id="3" name="Content Placeholder 2"/>
          <p:cNvSpPr>
            <a:spLocks noGrp="1"/>
          </p:cNvSpPr>
          <p:nvPr>
            <p:ph idx="1"/>
          </p:nvPr>
        </p:nvSpPr>
        <p:spPr/>
        <p:txBody>
          <a:bodyPr/>
          <a:lstStyle/>
          <a:p>
            <a:r>
              <a:rPr lang="en-US" dirty="0"/>
              <a:t>   </a:t>
            </a:r>
            <a:r>
              <a:rPr lang="en-US" dirty="0" smtClean="0"/>
              <a:t>Three absences will result in a FAIL (55) lower term 4</a:t>
            </a:r>
          </a:p>
          <a:p>
            <a:r>
              <a:rPr lang="en-US" dirty="0" smtClean="0"/>
              <a:t>Unexcused absence = 2 points off participation grade</a:t>
            </a:r>
          </a:p>
          <a:p>
            <a:r>
              <a:rPr lang="en-US" dirty="0" smtClean="0"/>
              <a:t>Excused absence = 1 point off participation grade</a:t>
            </a:r>
            <a:endParaRPr lang="en-US" dirty="0"/>
          </a:p>
        </p:txBody>
      </p:sp>
      <p:sp>
        <p:nvSpPr>
          <p:cNvPr id="4" name="Rectangle 3"/>
          <p:cNvSpPr/>
          <p:nvPr/>
        </p:nvSpPr>
        <p:spPr>
          <a:xfrm>
            <a:off x="4450813" y="3244334"/>
            <a:ext cx="242374" cy="369332"/>
          </a:xfrm>
          <a:prstGeom prst="rect">
            <a:avLst/>
          </a:prstGeom>
        </p:spPr>
        <p:txBody>
          <a:bodyPr wrap="none">
            <a:spAutoFit/>
          </a:bodyPr>
          <a:lstStyle/>
          <a:p>
            <a:r>
              <a:rPr lang="en-US" dirty="0"/>
              <a:t> </a:t>
            </a:r>
          </a:p>
        </p:txBody>
      </p:sp>
      <p:pic>
        <p:nvPicPr>
          <p:cNvPr id="2050" name="Picture 2" descr="C:\Program Files\Microsoft Office\MEDIA\CAGCAT10\j021769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5113" y="4467225"/>
            <a:ext cx="1747837" cy="169386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nglynn\AppData\Local\Microsoft\Windows\Temporary Internet Files\Content.IE5\1W3LRA3H\MP90042780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154" y="4648200"/>
            <a:ext cx="303864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52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Study</a:t>
            </a:r>
            <a:endParaRPr lang="en-US" dirty="0"/>
          </a:p>
        </p:txBody>
      </p:sp>
      <p:sp>
        <p:nvSpPr>
          <p:cNvPr id="3" name="Content Placeholder 2"/>
          <p:cNvSpPr>
            <a:spLocks noGrp="1"/>
          </p:cNvSpPr>
          <p:nvPr>
            <p:ph idx="1"/>
          </p:nvPr>
        </p:nvSpPr>
        <p:spPr/>
        <p:txBody>
          <a:bodyPr/>
          <a:lstStyle/>
          <a:p>
            <a:r>
              <a:rPr lang="en-US" dirty="0" smtClean="0"/>
              <a:t>Nutrition review/Label </a:t>
            </a:r>
            <a:r>
              <a:rPr lang="en-US" dirty="0" smtClean="0"/>
              <a:t>Reading</a:t>
            </a:r>
          </a:p>
          <a:p>
            <a:r>
              <a:rPr lang="en-US" dirty="0" smtClean="0"/>
              <a:t>Body Image – including Eating Disorders and Steroid Use</a:t>
            </a:r>
          </a:p>
          <a:p>
            <a:r>
              <a:rPr lang="en-US" dirty="0" smtClean="0"/>
              <a:t>Cancer – Awareness, Signs and Symptoms</a:t>
            </a:r>
          </a:p>
          <a:p>
            <a:r>
              <a:rPr lang="en-US" dirty="0" smtClean="0"/>
              <a:t>Alcohol - Decision Making – Distracted Driving</a:t>
            </a:r>
          </a:p>
          <a:p>
            <a:r>
              <a:rPr lang="en-US" dirty="0" smtClean="0"/>
              <a:t>Sports Injuries – Lyme Disease</a:t>
            </a:r>
          </a:p>
          <a:p>
            <a:r>
              <a:rPr lang="en-US" dirty="0" smtClean="0"/>
              <a:t>Human Sexuality including Teen Pregnancy , Relationships and Sexually Transmitted Diseases and Infections</a:t>
            </a:r>
            <a:endParaRPr lang="en-US" dirty="0"/>
          </a:p>
        </p:txBody>
      </p:sp>
    </p:spTree>
    <p:extLst>
      <p:ext uri="{BB962C8B-B14F-4D97-AF65-F5344CB8AC3E}">
        <p14:creationId xmlns:p14="http://schemas.microsoft.com/office/powerpoint/2010/main" val="252680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Also in Class</a:t>
            </a:r>
            <a:br>
              <a:rPr lang="en-US" dirty="0" smtClean="0"/>
            </a:br>
            <a:endParaRPr lang="en-US" dirty="0"/>
          </a:p>
        </p:txBody>
      </p:sp>
      <p:sp>
        <p:nvSpPr>
          <p:cNvPr id="3" name="Content Placeholder 2"/>
          <p:cNvSpPr>
            <a:spLocks noGrp="1"/>
          </p:cNvSpPr>
          <p:nvPr>
            <p:ph sz="half" idx="1"/>
          </p:nvPr>
        </p:nvSpPr>
        <p:spPr/>
        <p:txBody>
          <a:bodyPr>
            <a:normAutofit fontScale="40000" lnSpcReduction="20000"/>
          </a:bodyPr>
          <a:lstStyle/>
          <a:p>
            <a:r>
              <a:rPr lang="en-US" dirty="0" smtClean="0"/>
              <a:t>The Ethicist  -The New York Times</a:t>
            </a:r>
            <a:endParaRPr lang="en-US" dirty="0"/>
          </a:p>
          <a:p>
            <a:endParaRPr lang="en-US" dirty="0" smtClean="0"/>
          </a:p>
          <a:p>
            <a:r>
              <a:rPr lang="en-US" b="1" i="1" dirty="0"/>
              <a:t>A friend and I spent the weekend camping. On Monday morning, we were late getting on the road. I was going to be late for a summer course and asked my friend to hurry. At some point, I noticed that we were traveling at 130 m.p.h. I did not say anything because I wanted to make it back to class. Shortly after, we were stopped for speeding. My friend thinks I should help pay for the $500 ticket. I did not tell him to drive 130 m.p.h. Do I have an obligation to help with this ticket? </a:t>
            </a:r>
            <a:r>
              <a:rPr lang="en-US" b="1" dirty="0"/>
              <a:t>NAME WITHHELD, HOUSTON</a:t>
            </a:r>
          </a:p>
          <a:p>
            <a:r>
              <a:rPr lang="en-US" dirty="0"/>
              <a:t>I’m glad you “noticed” that you were traveling 130 m.p.h. That would be a rather extreme phenomenon not to notice, even if you were writing this letter from Germany and commuting on the autobahn.</a:t>
            </a:r>
          </a:p>
          <a:p>
            <a:r>
              <a:rPr lang="en-US" dirty="0"/>
              <a:t>You concede that you urged your friend to “hurry,” which equates to directly telling him to drive faster than the posted speed limit (unless your friend regularly drives his vehicle </a:t>
            </a:r>
            <a:r>
              <a:rPr lang="en-US" i="1" dirty="0"/>
              <a:t>below</a:t>
            </a:r>
            <a:r>
              <a:rPr lang="en-US" dirty="0"/>
              <a:t> the legal limit, but — considering the manner in which he tried to satisfy your request — that does not seem like a plausible possibility). You didn’t instruct him to drive 130 m.p.h., but you also didn’t tell him to slow down when you realized he was. And while you both overslept, you were the only person who had a stake at arriving anywhere at a specific time. Your buddy broke the law to compensate for your irresponsibility.</a:t>
            </a:r>
          </a:p>
          <a:p>
            <a:r>
              <a:rPr lang="en-US" dirty="0"/>
              <a:t>As the vehicle’s operator, the driver is legally responsible for the violation. As the motivating factor of this infraction, you are ethically responsible. Split the difference.</a:t>
            </a:r>
          </a:p>
          <a:p>
            <a:endParaRPr lang="en-US" dirty="0"/>
          </a:p>
          <a:p>
            <a:endParaRPr lang="en-US" dirty="0" smtClean="0"/>
          </a:p>
          <a:p>
            <a:endParaRPr lang="en-US" dirty="0"/>
          </a:p>
        </p:txBody>
      </p:sp>
      <p:sp>
        <p:nvSpPr>
          <p:cNvPr id="4" name="Content Placeholder 3"/>
          <p:cNvSpPr>
            <a:spLocks noGrp="1"/>
          </p:cNvSpPr>
          <p:nvPr>
            <p:ph sz="half" idx="2"/>
          </p:nvPr>
        </p:nvSpPr>
        <p:spPr/>
        <p:txBody>
          <a:bodyPr>
            <a:normAutofit fontScale="40000" lnSpcReduction="20000"/>
          </a:bodyPr>
          <a:lstStyle/>
          <a:p>
            <a:r>
              <a:rPr lang="en-US" sz="6000" dirty="0" smtClean="0"/>
              <a:t>Ted Talks           </a:t>
            </a:r>
          </a:p>
          <a:p>
            <a:r>
              <a:rPr lang="en-US" sz="6000" dirty="0" smtClean="0"/>
              <a:t>Why lunch ladies are </a:t>
            </a:r>
            <a:r>
              <a:rPr lang="en-US" sz="6000" dirty="0" err="1" smtClean="0"/>
              <a:t>superheros</a:t>
            </a:r>
            <a:endParaRPr lang="en-US" sz="6000" dirty="0" smtClean="0"/>
          </a:p>
          <a:p>
            <a:r>
              <a:rPr lang="en-US" sz="6000" dirty="0" smtClean="0"/>
              <a:t> by Jarrett </a:t>
            </a:r>
            <a:r>
              <a:rPr lang="en-US" sz="6000" dirty="0" err="1" smtClean="0"/>
              <a:t>Krosoczcka</a:t>
            </a:r>
            <a:endParaRPr lang="en-US" sz="6000" dirty="0" smtClean="0"/>
          </a:p>
          <a:p>
            <a:endParaRPr lang="en-US" sz="6000" dirty="0" smtClean="0"/>
          </a:p>
          <a:p>
            <a:endParaRPr lang="en-US" sz="6000" dirty="0"/>
          </a:p>
          <a:p>
            <a:endParaRPr lang="en-US" sz="6000" dirty="0" smtClean="0"/>
          </a:p>
          <a:p>
            <a:r>
              <a:rPr lang="en-US" sz="6000" dirty="0" smtClean="0"/>
              <a:t>Excerpts from the book </a:t>
            </a:r>
            <a:endParaRPr lang="en-US" sz="6000" dirty="0"/>
          </a:p>
          <a:p>
            <a:endParaRPr lang="en-US" sz="6000" dirty="0" smtClean="0"/>
          </a:p>
          <a:p>
            <a:endParaRPr lang="en-US" sz="6000" dirty="0"/>
          </a:p>
          <a:p>
            <a:endParaRPr lang="en-US" sz="6000" dirty="0" smtClean="0"/>
          </a:p>
          <a:p>
            <a:endParaRPr lang="en-US" sz="6000" dirty="0"/>
          </a:p>
        </p:txBody>
      </p:sp>
      <p:pic>
        <p:nvPicPr>
          <p:cNvPr id="1026" name="Picture 2" descr="C:\Users\nglynn\Pictures\evaluation  documents\9780316113519_p0_v1_s26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572000"/>
            <a:ext cx="1905000" cy="157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074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2016</a:t>
            </a:r>
            <a:endParaRPr lang="en-US" dirty="0"/>
          </a:p>
        </p:txBody>
      </p:sp>
      <p:sp>
        <p:nvSpPr>
          <p:cNvPr id="3" name="Content Placeholder 2"/>
          <p:cNvSpPr>
            <a:spLocks noGrp="1"/>
          </p:cNvSpPr>
          <p:nvPr>
            <p:ph idx="1"/>
          </p:nvPr>
        </p:nvSpPr>
        <p:spPr>
          <a:xfrm>
            <a:off x="-76200" y="1828800"/>
            <a:ext cx="8001000" cy="4419600"/>
          </a:xfrm>
        </p:spPr>
        <p:txBody>
          <a:bodyPr>
            <a:normAutofit lnSpcReduction="10000"/>
          </a:bodyPr>
          <a:lstStyle/>
          <a:p>
            <a:r>
              <a:rPr lang="en-US" dirty="0" smtClean="0"/>
              <a:t>We hope that the juniors will be acquiring the skills to become young adults</a:t>
            </a:r>
          </a:p>
          <a:p>
            <a:endParaRPr lang="en-US" dirty="0"/>
          </a:p>
          <a:p>
            <a:r>
              <a:rPr lang="en-US" dirty="0" smtClean="0"/>
              <a:t>Including  Goal Setting</a:t>
            </a:r>
          </a:p>
          <a:p>
            <a:r>
              <a:rPr lang="en-US" dirty="0" smtClean="0"/>
              <a:t>Decision making</a:t>
            </a:r>
            <a:endParaRPr lang="en-US" dirty="0" smtClean="0"/>
          </a:p>
          <a:p>
            <a:r>
              <a:rPr lang="en-US" dirty="0" smtClean="0"/>
              <a:t>Advocating for themselves</a:t>
            </a:r>
          </a:p>
          <a:p>
            <a:r>
              <a:rPr lang="en-US" dirty="0" smtClean="0"/>
              <a:t>Making good choices</a:t>
            </a:r>
            <a:endParaRPr lang="en-US" dirty="0"/>
          </a:p>
          <a:p>
            <a:r>
              <a:rPr lang="en-US" dirty="0" smtClean="0"/>
              <a:t>Staying Positive</a:t>
            </a:r>
          </a:p>
          <a:p>
            <a:r>
              <a:rPr lang="en-US" dirty="0" smtClean="0"/>
              <a:t>And Be ready for Life!!</a:t>
            </a:r>
            <a:endParaRPr lang="en-US" dirty="0" smtClean="0"/>
          </a:p>
          <a:p>
            <a:endParaRPr lang="en-US" dirty="0" smtClean="0"/>
          </a:p>
          <a:p>
            <a:endParaRPr lang="en-US" dirty="0"/>
          </a:p>
        </p:txBody>
      </p:sp>
      <p:pic>
        <p:nvPicPr>
          <p:cNvPr id="1026" name="Picture 2" descr="C:\Users\nglynn\AppData\Local\Microsoft\Windows\Temporary Internet Files\Content.IE5\M3MQC9OU\MP90044869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1" y="4829859"/>
            <a:ext cx="1828800" cy="121704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glynn\AppData\Local\Microsoft\Windows\Temporary Internet Files\Content.IE5\5GARYZVO\MP900401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62190" y="3124201"/>
            <a:ext cx="166880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302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70</TotalTime>
  <Words>334</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Welcome to Junior WEllness</vt:lpstr>
      <vt:lpstr>Welcome Class of 2016</vt:lpstr>
      <vt:lpstr>Course Expectations</vt:lpstr>
      <vt:lpstr> Attendance</vt:lpstr>
      <vt:lpstr>Areas of Study</vt:lpstr>
      <vt:lpstr>Also in Class </vt:lpstr>
      <vt:lpstr>Class of 2016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Junior WEllness</dc:title>
  <dc:creator>N Glynn</dc:creator>
  <cp:lastModifiedBy>Nora Glynn</cp:lastModifiedBy>
  <cp:revision>11</cp:revision>
  <dcterms:created xsi:type="dcterms:W3CDTF">2014-09-12T15:09:36Z</dcterms:created>
  <dcterms:modified xsi:type="dcterms:W3CDTF">2014-09-16T19:47:37Z</dcterms:modified>
</cp:coreProperties>
</file>